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1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00"/>
  </p:notesMasterIdLst>
  <p:sldIdLst>
    <p:sldId id="256" r:id="rId3"/>
    <p:sldId id="282" r:id="rId4"/>
    <p:sldId id="266" r:id="rId5"/>
    <p:sldId id="283" r:id="rId6"/>
    <p:sldId id="284" r:id="rId7"/>
    <p:sldId id="285" r:id="rId8"/>
    <p:sldId id="286" r:id="rId9"/>
    <p:sldId id="287" r:id="rId10"/>
    <p:sldId id="263" r:id="rId11"/>
    <p:sldId id="288" r:id="rId12"/>
    <p:sldId id="289" r:id="rId13"/>
    <p:sldId id="290" r:id="rId14"/>
    <p:sldId id="291" r:id="rId15"/>
    <p:sldId id="292" r:id="rId16"/>
    <p:sldId id="293" r:id="rId17"/>
    <p:sldId id="410" r:id="rId18"/>
    <p:sldId id="294" r:id="rId19"/>
    <p:sldId id="334" r:id="rId20"/>
    <p:sldId id="297" r:id="rId21"/>
    <p:sldId id="299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312" r:id="rId31"/>
    <p:sldId id="315" r:id="rId32"/>
    <p:sldId id="316" r:id="rId33"/>
    <p:sldId id="317" r:id="rId34"/>
    <p:sldId id="335" r:id="rId35"/>
    <p:sldId id="336" r:id="rId36"/>
    <p:sldId id="337" r:id="rId37"/>
    <p:sldId id="338" r:id="rId38"/>
    <p:sldId id="419" r:id="rId39"/>
    <p:sldId id="341" r:id="rId40"/>
    <p:sldId id="420" r:id="rId41"/>
    <p:sldId id="343" r:id="rId42"/>
    <p:sldId id="421" r:id="rId43"/>
    <p:sldId id="345" r:id="rId44"/>
    <p:sldId id="422" r:id="rId45"/>
    <p:sldId id="347" r:id="rId46"/>
    <p:sldId id="348" r:id="rId47"/>
    <p:sldId id="349" r:id="rId48"/>
    <p:sldId id="304" r:id="rId49"/>
    <p:sldId id="311" r:id="rId50"/>
    <p:sldId id="319" r:id="rId51"/>
    <p:sldId id="353" r:id="rId52"/>
    <p:sldId id="320" r:id="rId53"/>
    <p:sldId id="322" r:id="rId54"/>
    <p:sldId id="323" r:id="rId55"/>
    <p:sldId id="324" r:id="rId56"/>
    <p:sldId id="355" r:id="rId57"/>
    <p:sldId id="356" r:id="rId58"/>
    <p:sldId id="359" r:id="rId59"/>
    <p:sldId id="357" r:id="rId60"/>
    <p:sldId id="361" r:id="rId61"/>
    <p:sldId id="325" r:id="rId62"/>
    <p:sldId id="362" r:id="rId63"/>
    <p:sldId id="326" r:id="rId64"/>
    <p:sldId id="363" r:id="rId65"/>
    <p:sldId id="327" r:id="rId66"/>
    <p:sldId id="364" r:id="rId67"/>
    <p:sldId id="365" r:id="rId68"/>
    <p:sldId id="328" r:id="rId69"/>
    <p:sldId id="329" r:id="rId70"/>
    <p:sldId id="330" r:id="rId71"/>
    <p:sldId id="331" r:id="rId72"/>
    <p:sldId id="366" r:id="rId73"/>
    <p:sldId id="371" r:id="rId74"/>
    <p:sldId id="368" r:id="rId75"/>
    <p:sldId id="369" r:id="rId76"/>
    <p:sldId id="372" r:id="rId77"/>
    <p:sldId id="370" r:id="rId78"/>
    <p:sldId id="373" r:id="rId79"/>
    <p:sldId id="409" r:id="rId80"/>
    <p:sldId id="375" r:id="rId81"/>
    <p:sldId id="408" r:id="rId82"/>
    <p:sldId id="378" r:id="rId83"/>
    <p:sldId id="381" r:id="rId84"/>
    <p:sldId id="395" r:id="rId85"/>
    <p:sldId id="396" r:id="rId86"/>
    <p:sldId id="397" r:id="rId87"/>
    <p:sldId id="391" r:id="rId88"/>
    <p:sldId id="392" r:id="rId89"/>
    <p:sldId id="393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405" r:id="rId98"/>
    <p:sldId id="406" r:id="rId9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C00"/>
    <a:srgbClr val="F1D717"/>
    <a:srgbClr val="E9F31D"/>
    <a:srgbClr val="F8FBB3"/>
    <a:srgbClr val="FFDDDD"/>
    <a:srgbClr val="FFCCCC"/>
    <a:srgbClr val="E73A1C"/>
    <a:srgbClr val="97C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0" autoAdjust="0"/>
    <p:restoredTop sz="94239" autoAdjust="0"/>
  </p:normalViewPr>
  <p:slideViewPr>
    <p:cSldViewPr snapToGrid="0" snapToObjects="1">
      <p:cViewPr>
        <p:scale>
          <a:sx n="90" d="100"/>
          <a:sy n="90" d="100"/>
        </p:scale>
        <p:origin x="-2702" y="-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5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6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7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8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9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0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1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2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8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1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理財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期初</c:v>
                </c:pt>
                <c:pt idx="1">
                  <c:v>期末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>
                  <c:v>0.1074</c:v>
                </c:pt>
                <c:pt idx="1">
                  <c:v>0.1234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N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期初</c:v>
                </c:pt>
                <c:pt idx="1">
                  <c:v>期末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>
                  <c:v>0.89259999999999995</c:v>
                </c:pt>
                <c:pt idx="1">
                  <c:v>0.87660000000000005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755131456"/>
        <c:axId val="755132016"/>
      </c:barChart>
      <c:catAx>
        <c:axId val="755131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5132016"/>
        <c:crosses val="autoZero"/>
        <c:auto val="1"/>
        <c:lblAlgn val="ctr"/>
        <c:lblOffset val="100"/>
        <c:noMultiLvlLbl val="0"/>
      </c:catAx>
      <c:valAx>
        <c:axId val="75513201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755131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b="1" dirty="0" smtClean="0"/>
              <a:t>來電比</a:t>
            </a:r>
            <a:endParaRPr lang="zh-TW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10353296369678226"/>
          <c:y val="0.13422863685088782"/>
          <c:w val="0.77399563751820288"/>
          <c:h val="0.732853855016372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活的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來電比</c:v>
                </c:pt>
              </c:strCache>
            </c:strRef>
          </c:cat>
          <c:val>
            <c:numRef>
              <c:f>工作表1!$B$2</c:f>
              <c:numCache>
                <c:formatCode>0.00%</c:formatCode>
                <c:ptCount val="1"/>
                <c:pt idx="0">
                  <c:v>0.83503840451524403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死的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來電比</c:v>
                </c:pt>
              </c:strCache>
            </c:strRef>
          </c:cat>
          <c:val>
            <c:numRef>
              <c:f>工作表1!$C$2</c:f>
              <c:numCache>
                <c:formatCode>0.00%</c:formatCode>
                <c:ptCount val="1"/>
                <c:pt idx="0">
                  <c:v>0.97123893805309736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25444544"/>
        <c:axId val="525445104"/>
      </c:barChart>
      <c:catAx>
        <c:axId val="525444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25445104"/>
        <c:crosses val="autoZero"/>
        <c:auto val="1"/>
        <c:lblAlgn val="ctr"/>
        <c:lblOffset val="100"/>
        <c:noMultiLvlLbl val="0"/>
      </c:catAx>
      <c:valAx>
        <c:axId val="52544510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525444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平均來電次數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8.3395799537187523E-2"/>
          <c:y val="0.13808730190222987"/>
          <c:w val="0.82803098249318974"/>
          <c:h val="0.721896916714018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活的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平均來電次數</c:v>
                </c:pt>
              </c:strCache>
            </c:strRef>
          </c:cat>
          <c:val>
            <c:numRef>
              <c:f>工作表1!$B$2</c:f>
              <c:numCache>
                <c:formatCode>0.00</c:formatCode>
                <c:ptCount val="1"/>
                <c:pt idx="0">
                  <c:v>6.6834800000000003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死的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平均來電次數</c:v>
                </c:pt>
              </c:strCache>
            </c:strRef>
          </c:cat>
          <c:val>
            <c:numRef>
              <c:f>工作表1!$C$2</c:f>
              <c:numCache>
                <c:formatCode>0.00</c:formatCode>
                <c:ptCount val="1"/>
                <c:pt idx="0">
                  <c:v>8.6238939999999999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90806384"/>
        <c:axId val="590806944"/>
      </c:barChart>
      <c:catAx>
        <c:axId val="590806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90806944"/>
        <c:crosses val="autoZero"/>
        <c:auto val="1"/>
        <c:lblAlgn val="ctr"/>
        <c:lblOffset val="100"/>
        <c:noMultiLvlLbl val="0"/>
      </c:catAx>
      <c:valAx>
        <c:axId val="59080694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590806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dirty="0" smtClean="0"/>
              <a:t>平均</a:t>
            </a:r>
            <a:r>
              <a:rPr lang="zh-TW" altLang="en-US" dirty="0" smtClean="0"/>
              <a:t>通時</a:t>
            </a:r>
            <a:endParaRPr lang="zh-TW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8.3395799537187523E-2"/>
          <c:y val="0.13808730190222987"/>
          <c:w val="0.82803098249318974"/>
          <c:h val="0.721896916714018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活的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平均通時(秒)</c:v>
                </c:pt>
              </c:strCache>
            </c:strRef>
          </c:cat>
          <c:val>
            <c:numRef>
              <c:f>工作表1!$B$2</c:f>
              <c:numCache>
                <c:formatCode>0.00</c:formatCode>
                <c:ptCount val="1"/>
                <c:pt idx="0">
                  <c:v>248.6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死的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平均通時(秒)</c:v>
                </c:pt>
              </c:strCache>
            </c:strRef>
          </c:cat>
          <c:val>
            <c:numRef>
              <c:f>工作表1!$C$2</c:f>
              <c:numCache>
                <c:formatCode>0.00</c:formatCode>
                <c:ptCount val="1"/>
                <c:pt idx="0">
                  <c:v>257.5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90621488"/>
        <c:axId val="590622048"/>
      </c:barChart>
      <c:catAx>
        <c:axId val="590621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90622048"/>
        <c:crosses val="autoZero"/>
        <c:auto val="1"/>
        <c:lblAlgn val="ctr"/>
        <c:lblOffset val="100"/>
        <c:noMultiLvlLbl val="0"/>
      </c:catAx>
      <c:valAx>
        <c:axId val="59062204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590621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zh-TW" sz="2200" b="1" i="0" u="none" strike="noStrike" baseline="0" dirty="0" smtClean="0">
                <a:effectLst/>
              </a:rPr>
              <a:t>問題所屬產品</a:t>
            </a:r>
            <a:endParaRPr lang="zh-TW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29887327755905513"/>
          <c:y val="0.11705867882266986"/>
          <c:w val="0.64382037401574799"/>
          <c:h val="0.7502208569007838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死-活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23C00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工作表1!$A$2:$A$7</c:f>
              <c:strCache>
                <c:ptCount val="6"/>
                <c:pt idx="0">
                  <c:v>f05e8b6ed7a75711be44cdc4b26e856f</c:v>
                </c:pt>
                <c:pt idx="1">
                  <c:v>cbe54150dc00a601811f2bcd4e7af3e6</c:v>
                </c:pt>
                <c:pt idx="2">
                  <c:v>a14042bdf6276449bd9de03467a3cc78</c:v>
                </c:pt>
                <c:pt idx="3">
                  <c:v>6dbaa1c49d1463774602f00366e4f693</c:v>
                </c:pt>
                <c:pt idx="4">
                  <c:v>4f14ac811366996045ce23cd81a8857e</c:v>
                </c:pt>
                <c:pt idx="5">
                  <c:v>253b4726f284a9c9e6368cceacfbacfa</c:v>
                </c:pt>
              </c:strCache>
            </c:strRef>
          </c:cat>
          <c:val>
            <c:numRef>
              <c:f>工作表1!$B$2:$B$7</c:f>
              <c:numCache>
                <c:formatCode>0.00%</c:formatCode>
                <c:ptCount val="6"/>
                <c:pt idx="0">
                  <c:v>-1E-4</c:v>
                </c:pt>
                <c:pt idx="1">
                  <c:v>-4.2406589323250212E-4</c:v>
                </c:pt>
                <c:pt idx="2">
                  <c:v>-1.6771846795609391E-2</c:v>
                </c:pt>
                <c:pt idx="3">
                  <c:v>-9.8821945658986889E-5</c:v>
                </c:pt>
                <c:pt idx="4">
                  <c:v>3.223684589662712E-3</c:v>
                </c:pt>
                <c:pt idx="5">
                  <c:v>1.4111220582298856E-2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活的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工作表1!$A$2:$A$7</c:f>
              <c:strCache>
                <c:ptCount val="6"/>
                <c:pt idx="0">
                  <c:v>f05e8b6ed7a75711be44cdc4b26e856f</c:v>
                </c:pt>
                <c:pt idx="1">
                  <c:v>cbe54150dc00a601811f2bcd4e7af3e6</c:v>
                </c:pt>
                <c:pt idx="2">
                  <c:v>a14042bdf6276449bd9de03467a3cc78</c:v>
                </c:pt>
                <c:pt idx="3">
                  <c:v>6dbaa1c49d1463774602f00366e4f693</c:v>
                </c:pt>
                <c:pt idx="4">
                  <c:v>4f14ac811366996045ce23cd81a8857e</c:v>
                </c:pt>
                <c:pt idx="5">
                  <c:v>253b4726f284a9c9e6368cceacfbacfa</c:v>
                </c:pt>
              </c:strCache>
            </c:strRef>
          </c:cat>
          <c:val>
            <c:numRef>
              <c:f>工作表1!$C$2:$C$7</c:f>
              <c:numCache>
                <c:formatCode>0.00%</c:formatCode>
                <c:ptCount val="6"/>
                <c:pt idx="0">
                  <c:v>8.2927506846702277E-5</c:v>
                </c:pt>
                <c:pt idx="1">
                  <c:v>6.3785074016255172E-4</c:v>
                </c:pt>
                <c:pt idx="2">
                  <c:v>0.1004044789146448</c:v>
                </c:pt>
                <c:pt idx="3">
                  <c:v>9.8821945658986889E-5</c:v>
                </c:pt>
                <c:pt idx="4">
                  <c:v>7.9254509355950423E-2</c:v>
                </c:pt>
                <c:pt idx="5">
                  <c:v>0.81952141153673652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死的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工作表1!$A$2:$A$7</c:f>
              <c:strCache>
                <c:ptCount val="6"/>
                <c:pt idx="0">
                  <c:v>f05e8b6ed7a75711be44cdc4b26e856f</c:v>
                </c:pt>
                <c:pt idx="1">
                  <c:v>cbe54150dc00a601811f2bcd4e7af3e6</c:v>
                </c:pt>
                <c:pt idx="2">
                  <c:v>a14042bdf6276449bd9de03467a3cc78</c:v>
                </c:pt>
                <c:pt idx="3">
                  <c:v>6dbaa1c49d1463774602f00366e4f693</c:v>
                </c:pt>
                <c:pt idx="4">
                  <c:v>4f14ac811366996045ce23cd81a8857e</c:v>
                </c:pt>
                <c:pt idx="5">
                  <c:v>253b4726f284a9c9e6368cceacfbacfa</c:v>
                </c:pt>
              </c:strCache>
            </c:strRef>
          </c:cat>
          <c:val>
            <c:numRef>
              <c:f>工作表1!$D$2:$D$7</c:f>
              <c:numCache>
                <c:formatCode>0.00%</c:formatCode>
                <c:ptCount val="6"/>
                <c:pt idx="0">
                  <c:v>4.2756969386009922E-5</c:v>
                </c:pt>
                <c:pt idx="1">
                  <c:v>2.137848469300496E-4</c:v>
                </c:pt>
                <c:pt idx="2">
                  <c:v>8.3632632119035405E-2</c:v>
                </c:pt>
                <c:pt idx="3">
                  <c:v>0</c:v>
                </c:pt>
                <c:pt idx="4">
                  <c:v>8.2478193945613135E-2</c:v>
                </c:pt>
                <c:pt idx="5">
                  <c:v>0.83363263211903538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32915936"/>
        <c:axId val="532916496"/>
      </c:barChart>
      <c:catAx>
        <c:axId val="532915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2916496"/>
        <c:crosses val="autoZero"/>
        <c:auto val="1"/>
        <c:lblAlgn val="ctr"/>
        <c:lblOffset val="100"/>
        <c:noMultiLvlLbl val="0"/>
      </c:catAx>
      <c:valAx>
        <c:axId val="5329164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2915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來電原因(死的)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工作表1!$A$2:$A$11</c:f>
              <c:strCache>
                <c:ptCount val="10"/>
                <c:pt idx="0">
                  <c:v>84_143_1026</c:v>
                </c:pt>
                <c:pt idx="1">
                  <c:v>空</c:v>
                </c:pt>
                <c:pt idx="2">
                  <c:v>84_95_398</c:v>
                </c:pt>
                <c:pt idx="3">
                  <c:v>84_95_401</c:v>
                </c:pt>
                <c:pt idx="4">
                  <c:v>84_95_426</c:v>
                </c:pt>
                <c:pt idx="5">
                  <c:v>84_100_501</c:v>
                </c:pt>
                <c:pt idx="6">
                  <c:v>84_99_845</c:v>
                </c:pt>
                <c:pt idx="7">
                  <c:v>84_143_1033</c:v>
                </c:pt>
                <c:pt idx="8">
                  <c:v>84_95_841</c:v>
                </c:pt>
                <c:pt idx="9">
                  <c:v>84_143_1030</c:v>
                </c:pt>
              </c:strCache>
            </c:strRef>
          </c:cat>
          <c:val>
            <c:numRef>
              <c:f>工作表1!$B$2:$B$11</c:f>
              <c:numCache>
                <c:formatCode>0.0%</c:formatCode>
                <c:ptCount val="10"/>
                <c:pt idx="0">
                  <c:v>0.14627159226953992</c:v>
                </c:pt>
                <c:pt idx="1">
                  <c:v>7.0164186762442279E-2</c:v>
                </c:pt>
                <c:pt idx="2">
                  <c:v>4.3868650590046181E-2</c:v>
                </c:pt>
                <c:pt idx="3">
                  <c:v>3.4376603386351977E-2</c:v>
                </c:pt>
                <c:pt idx="4">
                  <c:v>3.1554643406875318E-2</c:v>
                </c:pt>
                <c:pt idx="5">
                  <c:v>2.9288524029416795E-2</c:v>
                </c:pt>
                <c:pt idx="6">
                  <c:v>2.7920301009064476E-2</c:v>
                </c:pt>
                <c:pt idx="7">
                  <c:v>2.6295536172396102E-2</c:v>
                </c:pt>
                <c:pt idx="8">
                  <c:v>2.5996237386694029E-2</c:v>
                </c:pt>
                <c:pt idx="9">
                  <c:v>2.5269368907131863E-2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840295360"/>
        <c:axId val="840295920"/>
      </c:barChart>
      <c:catAx>
        <c:axId val="840295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40295920"/>
        <c:crosses val="autoZero"/>
        <c:auto val="1"/>
        <c:lblAlgn val="ctr"/>
        <c:lblOffset val="100"/>
        <c:noMultiLvlLbl val="0"/>
      </c:catAx>
      <c:valAx>
        <c:axId val="840295920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40295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TW" dirty="0"/>
              <a:t>來電原因</a:t>
            </a:r>
            <a:r>
              <a:rPr lang="en-US" dirty="0"/>
              <a:t>(</a:t>
            </a:r>
            <a:r>
              <a:rPr lang="zh-TW" dirty="0"/>
              <a:t>活的</a:t>
            </a:r>
            <a:r>
              <a:rPr lang="en-US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來電原因(活的)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工作表1!$A$2:$A$11</c:f>
              <c:strCache>
                <c:ptCount val="10"/>
                <c:pt idx="0">
                  <c:v>空</c:v>
                </c:pt>
                <c:pt idx="1">
                  <c:v>84_95_426</c:v>
                </c:pt>
                <c:pt idx="2">
                  <c:v>84_95_398</c:v>
                </c:pt>
                <c:pt idx="3">
                  <c:v>84_99_845</c:v>
                </c:pt>
                <c:pt idx="4">
                  <c:v>84_143_1033</c:v>
                </c:pt>
                <c:pt idx="5">
                  <c:v>84_95_4189</c:v>
                </c:pt>
                <c:pt idx="6">
                  <c:v>84_95_841</c:v>
                </c:pt>
                <c:pt idx="7">
                  <c:v>84_100_501</c:v>
                </c:pt>
                <c:pt idx="8">
                  <c:v>84_101_496</c:v>
                </c:pt>
                <c:pt idx="9">
                  <c:v>84_95_431</c:v>
                </c:pt>
              </c:strCache>
            </c:strRef>
          </c:cat>
          <c:val>
            <c:numRef>
              <c:f>工作表1!$B$2:$B$11</c:f>
              <c:numCache>
                <c:formatCode>0.0%</c:formatCode>
                <c:ptCount val="10"/>
                <c:pt idx="0">
                  <c:v>8.4000000000000005E-2</c:v>
                </c:pt>
                <c:pt idx="1">
                  <c:v>4.8000000000000001E-2</c:v>
                </c:pt>
                <c:pt idx="2">
                  <c:v>4.2999999999999997E-2</c:v>
                </c:pt>
                <c:pt idx="3">
                  <c:v>3.5000000000000003E-2</c:v>
                </c:pt>
                <c:pt idx="4">
                  <c:v>3.3000000000000002E-2</c:v>
                </c:pt>
                <c:pt idx="5">
                  <c:v>3.3000000000000002E-2</c:v>
                </c:pt>
                <c:pt idx="6">
                  <c:v>3.3000000000000002E-2</c:v>
                </c:pt>
                <c:pt idx="7">
                  <c:v>3.1E-2</c:v>
                </c:pt>
                <c:pt idx="8">
                  <c:v>2.9000000000000001E-2</c:v>
                </c:pt>
                <c:pt idx="9">
                  <c:v>2.7E-2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840298160"/>
        <c:axId val="840298720"/>
      </c:barChart>
      <c:catAx>
        <c:axId val="84029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40298720"/>
        <c:crosses val="autoZero"/>
        <c:auto val="1"/>
        <c:lblAlgn val="ctr"/>
        <c:lblOffset val="100"/>
        <c:noMultiLvlLbl val="0"/>
      </c:catAx>
      <c:valAx>
        <c:axId val="8402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40298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TW" altLang="en-US" sz="1800" b="1" dirty="0" smtClean="0">
                <a:effectLst/>
              </a:rPr>
              <a:t>前</a:t>
            </a:r>
            <a:r>
              <a:rPr lang="en-US" altLang="zh-TW" sz="1800" b="1" dirty="0" smtClean="0">
                <a:effectLst/>
              </a:rPr>
              <a:t>12</a:t>
            </a:r>
            <a:r>
              <a:rPr lang="zh-TW" altLang="en-US" sz="1800" b="1" dirty="0" smtClean="0">
                <a:effectLst/>
              </a:rPr>
              <a:t>大</a:t>
            </a:r>
            <a:r>
              <a:rPr lang="zh-TW" altLang="zh-TW" sz="1800" b="1" dirty="0" smtClean="0">
                <a:effectLst/>
              </a:rPr>
              <a:t>問題類別</a:t>
            </a:r>
            <a:r>
              <a:rPr lang="en-US" altLang="zh-TW" sz="1800" b="1" dirty="0" smtClean="0">
                <a:effectLst/>
              </a:rPr>
              <a:t>(</a:t>
            </a:r>
            <a:r>
              <a:rPr lang="zh-TW" altLang="zh-TW" sz="1800" b="1" dirty="0" smtClean="0">
                <a:effectLst/>
              </a:rPr>
              <a:t>死的</a:t>
            </a:r>
            <a:r>
              <a:rPr lang="en-US" altLang="zh-TW" sz="1800" b="1" dirty="0" smtClean="0">
                <a:effectLst/>
              </a:rPr>
              <a:t>VS</a:t>
            </a:r>
            <a:r>
              <a:rPr lang="zh-TW" altLang="zh-TW" sz="1800" b="1" dirty="0" smtClean="0">
                <a:effectLst/>
              </a:rPr>
              <a:t>活的</a:t>
            </a:r>
            <a:r>
              <a:rPr lang="en-US" altLang="zh-TW" sz="1800" b="1" dirty="0" smtClean="0">
                <a:effectLst/>
              </a:rPr>
              <a:t>)</a:t>
            </a:r>
            <a:endParaRPr lang="zh-TW" altLang="zh-TW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問題類別(死的)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工作表1!$A$2:$A$14</c:f>
              <c:strCache>
                <c:ptCount val="13"/>
                <c:pt idx="0">
                  <c:v>eb6f21ec7fccf29afc1db3a4b780d809</c:v>
                </c:pt>
                <c:pt idx="1">
                  <c:v>4464fb467a7be85d3505741afbe57af9</c:v>
                </c:pt>
                <c:pt idx="2">
                  <c:v>空</c:v>
                </c:pt>
                <c:pt idx="3">
                  <c:v>600ecbaf4985cb07e26dbe86f33b47ee</c:v>
                </c:pt>
                <c:pt idx="4">
                  <c:v>a8b0b60e40c2e73ab6048438587bdc92</c:v>
                </c:pt>
                <c:pt idx="5">
                  <c:v>9bb79ed5814b573cbea58f5a4dfe78b7</c:v>
                </c:pt>
                <c:pt idx="6">
                  <c:v>8602527b26b195f156243db53eaa357c</c:v>
                </c:pt>
                <c:pt idx="7">
                  <c:v>f3438d15ff89b1161b77082ad462135e</c:v>
                </c:pt>
                <c:pt idx="8">
                  <c:v>16e428d3db2c075567ca97c9ba5a4522</c:v>
                </c:pt>
                <c:pt idx="9">
                  <c:v>a97b7f04cf9dace7a27fed546701e994</c:v>
                </c:pt>
                <c:pt idx="10">
                  <c:v>c13bf7cc8b8e9c06c1e661245152d399  </c:v>
                </c:pt>
                <c:pt idx="11">
                  <c:v>487164d246811dc2d522fac11c9bb44e </c:v>
                </c:pt>
                <c:pt idx="12">
                  <c:v>afe1f1803976e2f3dd0c4d925acc4e85  </c:v>
                </c:pt>
              </c:strCache>
            </c:strRef>
          </c:cat>
          <c:val>
            <c:numRef>
              <c:f>工作表1!$B$2:$B$14</c:f>
              <c:numCache>
                <c:formatCode>0.0%</c:formatCode>
                <c:ptCount val="13"/>
                <c:pt idx="0">
                  <c:v>0.23409440738840431</c:v>
                </c:pt>
                <c:pt idx="1">
                  <c:v>0.2309731486232256</c:v>
                </c:pt>
                <c:pt idx="2">
                  <c:v>8.3632632119035405E-2</c:v>
                </c:pt>
                <c:pt idx="3">
                  <c:v>6.8582178895159912E-2</c:v>
                </c:pt>
                <c:pt idx="4">
                  <c:v>4.7075423293996922E-2</c:v>
                </c:pt>
                <c:pt idx="5">
                  <c:v>4.0619120916709425E-2</c:v>
                </c:pt>
                <c:pt idx="6">
                  <c:v>3.553104155977424E-2</c:v>
                </c:pt>
                <c:pt idx="7">
                  <c:v>2.3259791345989395E-2</c:v>
                </c:pt>
                <c:pt idx="8">
                  <c:v>2.1207456815460921E-2</c:v>
                </c:pt>
                <c:pt idx="9">
                  <c:v>2.0224046519582692E-2</c:v>
                </c:pt>
                <c:pt idx="10">
                  <c:v>1.0304429622028391E-2</c:v>
                </c:pt>
                <c:pt idx="11">
                  <c:v>9.4065332649221831E-3</c:v>
                </c:pt>
                <c:pt idx="12">
                  <c:v>6.3280309999999996E-3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問題類別(活的)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工作表1!$A$2:$A$14</c:f>
              <c:strCache>
                <c:ptCount val="13"/>
                <c:pt idx="0">
                  <c:v>eb6f21ec7fccf29afc1db3a4b780d809</c:v>
                </c:pt>
                <c:pt idx="1">
                  <c:v>4464fb467a7be85d3505741afbe57af9</c:v>
                </c:pt>
                <c:pt idx="2">
                  <c:v>空</c:v>
                </c:pt>
                <c:pt idx="3">
                  <c:v>600ecbaf4985cb07e26dbe86f33b47ee</c:v>
                </c:pt>
                <c:pt idx="4">
                  <c:v>a8b0b60e40c2e73ab6048438587bdc92</c:v>
                </c:pt>
                <c:pt idx="5">
                  <c:v>9bb79ed5814b573cbea58f5a4dfe78b7</c:v>
                </c:pt>
                <c:pt idx="6">
                  <c:v>8602527b26b195f156243db53eaa357c</c:v>
                </c:pt>
                <c:pt idx="7">
                  <c:v>f3438d15ff89b1161b77082ad462135e</c:v>
                </c:pt>
                <c:pt idx="8">
                  <c:v>16e428d3db2c075567ca97c9ba5a4522</c:v>
                </c:pt>
                <c:pt idx="9">
                  <c:v>a97b7f04cf9dace7a27fed546701e994</c:v>
                </c:pt>
                <c:pt idx="10">
                  <c:v>c13bf7cc8b8e9c06c1e661245152d399  </c:v>
                </c:pt>
                <c:pt idx="11">
                  <c:v>487164d246811dc2d522fac11c9bb44e </c:v>
                </c:pt>
                <c:pt idx="12">
                  <c:v>afe1f1803976e2f3dd0c4d925acc4e85  </c:v>
                </c:pt>
              </c:strCache>
            </c:strRef>
          </c:cat>
          <c:val>
            <c:numRef>
              <c:f>工作表1!$C$2:$C$14</c:f>
              <c:numCache>
                <c:formatCode>0.0%</c:formatCode>
                <c:ptCount val="13"/>
                <c:pt idx="0">
                  <c:v>5.9448656470729701E-2</c:v>
                </c:pt>
                <c:pt idx="1">
                  <c:v>0.27488257119499226</c:v>
                </c:pt>
                <c:pt idx="2">
                  <c:v>0.1004044789146448</c:v>
                </c:pt>
                <c:pt idx="3">
                  <c:v>7.663123588936642E-2</c:v>
                </c:pt>
                <c:pt idx="4">
                  <c:v>4.2362134747523747E-2</c:v>
                </c:pt>
                <c:pt idx="5">
                  <c:v>1.9529427862398387E-2</c:v>
                </c:pt>
                <c:pt idx="6">
                  <c:v>4.7185060333216546E-2</c:v>
                </c:pt>
                <c:pt idx="7">
                  <c:v>4.6171962624572661E-2</c:v>
                </c:pt>
                <c:pt idx="8">
                  <c:v>1.4032025221019082E-2</c:v>
                </c:pt>
                <c:pt idx="9">
                  <c:v>1.7116928475716407E-2</c:v>
                </c:pt>
                <c:pt idx="10">
                  <c:v>2.2490630919382717E-2</c:v>
                </c:pt>
                <c:pt idx="11">
                  <c:v>2.1670339664157417E-2</c:v>
                </c:pt>
                <c:pt idx="12">
                  <c:v>2.5804275880465528E-2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533582000"/>
        <c:axId val="533582560"/>
      </c:barChart>
      <c:catAx>
        <c:axId val="533582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3582560"/>
        <c:crosses val="autoZero"/>
        <c:auto val="1"/>
        <c:lblAlgn val="ctr"/>
        <c:lblOffset val="100"/>
        <c:noMultiLvlLbl val="0"/>
      </c:catAx>
      <c:valAx>
        <c:axId val="533582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3582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TW" altLang="en-US" sz="1800" b="1" dirty="0" smtClean="0">
                <a:effectLst/>
              </a:rPr>
              <a:t>前</a:t>
            </a:r>
            <a:r>
              <a:rPr lang="en-US" altLang="zh-TW" sz="1800" b="1" dirty="0" smtClean="0">
                <a:effectLst/>
              </a:rPr>
              <a:t>12</a:t>
            </a:r>
            <a:r>
              <a:rPr lang="zh-TW" altLang="en-US" sz="1800" b="1" dirty="0" smtClean="0">
                <a:effectLst/>
              </a:rPr>
              <a:t>大</a:t>
            </a:r>
            <a:r>
              <a:rPr lang="zh-TW" altLang="zh-TW" sz="1800" b="1" dirty="0" smtClean="0">
                <a:effectLst/>
              </a:rPr>
              <a:t>問題</a:t>
            </a:r>
            <a:r>
              <a:rPr lang="zh-TW" altLang="en-US" sz="1800" b="1" dirty="0" smtClean="0">
                <a:effectLst/>
              </a:rPr>
              <a:t>明細</a:t>
            </a:r>
            <a:r>
              <a:rPr lang="en-US" altLang="zh-TW" sz="1800" b="1" dirty="0" smtClean="0">
                <a:effectLst/>
              </a:rPr>
              <a:t>(</a:t>
            </a:r>
            <a:r>
              <a:rPr lang="zh-TW" altLang="zh-TW" sz="1800" b="1" dirty="0" smtClean="0">
                <a:effectLst/>
              </a:rPr>
              <a:t>死的</a:t>
            </a:r>
            <a:r>
              <a:rPr lang="en-US" altLang="zh-TW" sz="1800" b="1" dirty="0" smtClean="0">
                <a:effectLst/>
              </a:rPr>
              <a:t>VS</a:t>
            </a:r>
            <a:r>
              <a:rPr lang="zh-TW" altLang="zh-TW" sz="1800" b="1" dirty="0" smtClean="0">
                <a:effectLst/>
              </a:rPr>
              <a:t>活的</a:t>
            </a:r>
            <a:r>
              <a:rPr lang="en-US" altLang="zh-TW" sz="1800" b="1" dirty="0" smtClean="0">
                <a:effectLst/>
              </a:rPr>
              <a:t>)</a:t>
            </a:r>
            <a:endParaRPr lang="zh-TW" altLang="zh-TW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問題類別(死的)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工作表1!$A$2:$A$11</c:f>
              <c:strCache>
                <c:ptCount val="10"/>
                <c:pt idx="0">
                  <c:v>448303fef5c697873327123df483ffc8</c:v>
                </c:pt>
                <c:pt idx="1">
                  <c:v>空</c:v>
                </c:pt>
                <c:pt idx="2">
                  <c:v>80eabe0192de113700e6380edf73b42a</c:v>
                </c:pt>
                <c:pt idx="3">
                  <c:v>32ff8c9ec7a963e329921ffdbadc690a</c:v>
                </c:pt>
                <c:pt idx="4">
                  <c:v>3e4240ecfb56f84b207f2d30cf5ae0cf</c:v>
                </c:pt>
                <c:pt idx="5">
                  <c:v>1a481b65e04fe0d0dc12fb35a2ac5ab6</c:v>
                </c:pt>
                <c:pt idx="6">
                  <c:v>b37e48956f52faaef193f339c4f89276</c:v>
                </c:pt>
                <c:pt idx="7">
                  <c:v>04f2b73b84e056d73832fc350caf92b7</c:v>
                </c:pt>
                <c:pt idx="8">
                  <c:v>4f7caa4bcdaa2a5bae3e6eb7e39bfd83</c:v>
                </c:pt>
                <c:pt idx="9">
                  <c:v>248a7edf4d959d714b809150c9868c05</c:v>
                </c:pt>
              </c:strCache>
            </c:strRef>
          </c:cat>
          <c:val>
            <c:numRef>
              <c:f>工作表1!$B$2:$B$11</c:f>
              <c:numCache>
                <c:formatCode>0.0%</c:formatCode>
                <c:ptCount val="10"/>
                <c:pt idx="0">
                  <c:v>0.14627159226953992</c:v>
                </c:pt>
                <c:pt idx="1">
                  <c:v>8.3632632119035405E-2</c:v>
                </c:pt>
                <c:pt idx="2">
                  <c:v>4.3868650590046181E-2</c:v>
                </c:pt>
                <c:pt idx="3">
                  <c:v>3.4376603386351977E-2</c:v>
                </c:pt>
                <c:pt idx="4">
                  <c:v>3.1554643406875318E-2</c:v>
                </c:pt>
                <c:pt idx="5">
                  <c:v>2.9288524029416795E-2</c:v>
                </c:pt>
                <c:pt idx="6">
                  <c:v>2.7920301009064476E-2</c:v>
                </c:pt>
                <c:pt idx="7">
                  <c:v>2.6295536172396102E-2</c:v>
                </c:pt>
                <c:pt idx="8">
                  <c:v>2.6295536172396102E-2</c:v>
                </c:pt>
                <c:pt idx="9">
                  <c:v>2.4328715580639645E-2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問題類別(活的)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工作表1!$A$2:$A$11</c:f>
              <c:strCache>
                <c:ptCount val="10"/>
                <c:pt idx="0">
                  <c:v>448303fef5c697873327123df483ffc8</c:v>
                </c:pt>
                <c:pt idx="1">
                  <c:v>空</c:v>
                </c:pt>
                <c:pt idx="2">
                  <c:v>80eabe0192de113700e6380edf73b42a</c:v>
                </c:pt>
                <c:pt idx="3">
                  <c:v>32ff8c9ec7a963e329921ffdbadc690a</c:v>
                </c:pt>
                <c:pt idx="4">
                  <c:v>3e4240ecfb56f84b207f2d30cf5ae0cf</c:v>
                </c:pt>
                <c:pt idx="5">
                  <c:v>1a481b65e04fe0d0dc12fb35a2ac5ab6</c:v>
                </c:pt>
                <c:pt idx="6">
                  <c:v>b37e48956f52faaef193f339c4f89276</c:v>
                </c:pt>
                <c:pt idx="7">
                  <c:v>04f2b73b84e056d73832fc350caf92b7</c:v>
                </c:pt>
                <c:pt idx="8">
                  <c:v>4f7caa4bcdaa2a5bae3e6eb7e39bfd83</c:v>
                </c:pt>
                <c:pt idx="9">
                  <c:v>248a7edf4d959d714b809150c9868c05</c:v>
                </c:pt>
              </c:strCache>
            </c:strRef>
          </c:cat>
          <c:val>
            <c:numRef>
              <c:f>工作表1!$C$2:$C$11</c:f>
              <c:numCache>
                <c:formatCode>0.0%</c:formatCode>
                <c:ptCount val="10"/>
                <c:pt idx="0">
                  <c:v>7.3487592317319338E-3</c:v>
                </c:pt>
                <c:pt idx="1">
                  <c:v>0.1004044789146448</c:v>
                </c:pt>
                <c:pt idx="2">
                  <c:v>4.2688316274454109E-2</c:v>
                </c:pt>
                <c:pt idx="3">
                  <c:v>2.4526501212469257E-2</c:v>
                </c:pt>
                <c:pt idx="4">
                  <c:v>4.7773154569271073E-2</c:v>
                </c:pt>
                <c:pt idx="5">
                  <c:v>3.0772324603140049E-2</c:v>
                </c:pt>
                <c:pt idx="6">
                  <c:v>3.5159880777887655E-2</c:v>
                </c:pt>
                <c:pt idx="7">
                  <c:v>3.3035554477497966E-2</c:v>
                </c:pt>
                <c:pt idx="8">
                  <c:v>3.2593965503539275E-2</c:v>
                </c:pt>
                <c:pt idx="9">
                  <c:v>3.303209916471269E-2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500940400"/>
        <c:axId val="500940960"/>
      </c:barChart>
      <c:catAx>
        <c:axId val="50094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0940960"/>
        <c:crosses val="autoZero"/>
        <c:auto val="1"/>
        <c:lblAlgn val="ctr"/>
        <c:lblOffset val="100"/>
        <c:noMultiLvlLbl val="0"/>
      </c:catAx>
      <c:valAx>
        <c:axId val="500940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0940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TW"/>
              <a:t>總刷卡金額</a:t>
            </a:r>
            <a:r>
              <a:rPr lang="en-US"/>
              <a:t>(</a:t>
            </a:r>
            <a:r>
              <a:rPr lang="zh-TW"/>
              <a:t>活</a:t>
            </a:r>
            <a:r>
              <a:rPr lang="en-US"/>
              <a:t>VS</a:t>
            </a:r>
            <a:r>
              <a:rPr lang="zh-TW"/>
              <a:t>死</a:t>
            </a:r>
            <a:r>
              <a:rPr lang="en-US"/>
              <a:t>)</a:t>
            </a:r>
            <a:endParaRPr lang="zh-TW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工作表1!$C$1</c:f>
              <c:strCache>
                <c:ptCount val="1"/>
                <c:pt idx="0">
                  <c:v>總刷卡金額(活)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工作表1!$A$2:$A$14</c:f>
              <c:strCache>
                <c:ptCount val="13"/>
                <c:pt idx="0">
                  <c:v>2087-02-25</c:v>
                </c:pt>
                <c:pt idx="1">
                  <c:v>2087-03-26</c:v>
                </c:pt>
                <c:pt idx="2">
                  <c:v>2087-04-26</c:v>
                </c:pt>
                <c:pt idx="3">
                  <c:v>2087-05-26</c:v>
                </c:pt>
                <c:pt idx="4">
                  <c:v>2087-06-26</c:v>
                </c:pt>
                <c:pt idx="5">
                  <c:v>2087-07-26</c:v>
                </c:pt>
                <c:pt idx="6">
                  <c:v>2087-08-26</c:v>
                </c:pt>
                <c:pt idx="7">
                  <c:v>2087-09-26</c:v>
                </c:pt>
                <c:pt idx="8">
                  <c:v>2087-10-26</c:v>
                </c:pt>
                <c:pt idx="9">
                  <c:v>2087-11-26</c:v>
                </c:pt>
                <c:pt idx="10">
                  <c:v>2087-12-26</c:v>
                </c:pt>
                <c:pt idx="11">
                  <c:v>2088-01-26</c:v>
                </c:pt>
                <c:pt idx="12">
                  <c:v>2088-02-26</c:v>
                </c:pt>
              </c:strCache>
            </c:strRef>
          </c:cat>
          <c:val>
            <c:numRef>
              <c:f>工作表1!$C$2:$C$14</c:f>
              <c:numCache>
                <c:formatCode>0_);[Red]\(0\)</c:formatCode>
                <c:ptCount val="13"/>
                <c:pt idx="0">
                  <c:v>4253785097334</c:v>
                </c:pt>
                <c:pt idx="1">
                  <c:v>4253190994840</c:v>
                </c:pt>
                <c:pt idx="2">
                  <c:v>4251987464494</c:v>
                </c:pt>
                <c:pt idx="3">
                  <c:v>4251897105622</c:v>
                </c:pt>
                <c:pt idx="4">
                  <c:v>4251815173197</c:v>
                </c:pt>
                <c:pt idx="5">
                  <c:v>4250912561688</c:v>
                </c:pt>
                <c:pt idx="6">
                  <c:v>4250756232097</c:v>
                </c:pt>
                <c:pt idx="7">
                  <c:v>4249824223413</c:v>
                </c:pt>
                <c:pt idx="8">
                  <c:v>4248213901439</c:v>
                </c:pt>
                <c:pt idx="9">
                  <c:v>4251950005025</c:v>
                </c:pt>
                <c:pt idx="10">
                  <c:v>4252408903937</c:v>
                </c:pt>
                <c:pt idx="11">
                  <c:v>4252345745720</c:v>
                </c:pt>
                <c:pt idx="12">
                  <c:v>4253785097334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0943760"/>
        <c:axId val="583162912"/>
      </c:lineChar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總刷卡金額(死)
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工作表1!$A$2:$A$14</c:f>
              <c:strCache>
                <c:ptCount val="13"/>
                <c:pt idx="0">
                  <c:v>2087-02-25</c:v>
                </c:pt>
                <c:pt idx="1">
                  <c:v>2087-03-26</c:v>
                </c:pt>
                <c:pt idx="2">
                  <c:v>2087-04-26</c:v>
                </c:pt>
                <c:pt idx="3">
                  <c:v>2087-05-26</c:v>
                </c:pt>
                <c:pt idx="4">
                  <c:v>2087-06-26</c:v>
                </c:pt>
                <c:pt idx="5">
                  <c:v>2087-07-26</c:v>
                </c:pt>
                <c:pt idx="6">
                  <c:v>2087-08-26</c:v>
                </c:pt>
                <c:pt idx="7">
                  <c:v>2087-09-26</c:v>
                </c:pt>
                <c:pt idx="8">
                  <c:v>2087-10-26</c:v>
                </c:pt>
                <c:pt idx="9">
                  <c:v>2087-11-26</c:v>
                </c:pt>
                <c:pt idx="10">
                  <c:v>2087-12-26</c:v>
                </c:pt>
                <c:pt idx="11">
                  <c:v>2088-01-26</c:v>
                </c:pt>
                <c:pt idx="12">
                  <c:v>2088-02-26</c:v>
                </c:pt>
              </c:strCache>
            </c:strRef>
          </c:cat>
          <c:val>
            <c:numRef>
              <c:f>工作表1!$B$2:$B$14</c:f>
              <c:numCache>
                <c:formatCode>0_);[Red]\(0\)</c:formatCode>
                <c:ptCount val="13"/>
                <c:pt idx="0">
                  <c:v>40053740628</c:v>
                </c:pt>
                <c:pt idx="1">
                  <c:v>39947041924</c:v>
                </c:pt>
                <c:pt idx="2">
                  <c:v>38760002251</c:v>
                </c:pt>
                <c:pt idx="3">
                  <c:v>36709553637</c:v>
                </c:pt>
                <c:pt idx="4">
                  <c:v>34540828020</c:v>
                </c:pt>
                <c:pt idx="5">
                  <c:v>32330837260</c:v>
                </c:pt>
                <c:pt idx="6">
                  <c:v>29605658764</c:v>
                </c:pt>
                <c:pt idx="7">
                  <c:v>25961394904</c:v>
                </c:pt>
                <c:pt idx="8">
                  <c:v>21883880807</c:v>
                </c:pt>
                <c:pt idx="9">
                  <c:v>17722728077</c:v>
                </c:pt>
                <c:pt idx="10">
                  <c:v>9642376508</c:v>
                </c:pt>
                <c:pt idx="11">
                  <c:v>4385136440</c:v>
                </c:pt>
                <c:pt idx="12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3164032"/>
        <c:axId val="583163472"/>
      </c:lineChart>
      <c:catAx>
        <c:axId val="500943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83162912"/>
        <c:crosses val="autoZero"/>
        <c:auto val="1"/>
        <c:lblAlgn val="ctr"/>
        <c:lblOffset val="100"/>
        <c:noMultiLvlLbl val="0"/>
      </c:catAx>
      <c:valAx>
        <c:axId val="583162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0943760"/>
        <c:crosses val="autoZero"/>
        <c:crossBetween val="between"/>
      </c:valAx>
      <c:valAx>
        <c:axId val="583163472"/>
        <c:scaling>
          <c:orientation val="minMax"/>
        </c:scaling>
        <c:delete val="0"/>
        <c:axPos val="r"/>
        <c:numFmt formatCode="0_);[Red]\(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83164032"/>
        <c:crosses val="max"/>
        <c:crossBetween val="between"/>
      </c:valAx>
      <c:catAx>
        <c:axId val="5831640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83163472"/>
        <c:crosses val="autoZero"/>
        <c:auto val="1"/>
        <c:lblAlgn val="ctr"/>
        <c:lblOffset val="100"/>
        <c:noMultiLvlLbl val="0"/>
      </c:cat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TW"/>
              <a:t>死的持卡人數與剪卡人數折線圖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持卡人數(死)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工作表1!$A$2:$A$14</c:f>
              <c:strCache>
                <c:ptCount val="13"/>
                <c:pt idx="0">
                  <c:v>2087-02-25</c:v>
                </c:pt>
                <c:pt idx="1">
                  <c:v>2087-03-26</c:v>
                </c:pt>
                <c:pt idx="2">
                  <c:v>2087-04-26</c:v>
                </c:pt>
                <c:pt idx="3">
                  <c:v>2087-05-26</c:v>
                </c:pt>
                <c:pt idx="4">
                  <c:v>2087-06-26</c:v>
                </c:pt>
                <c:pt idx="5">
                  <c:v>2087-07-26</c:v>
                </c:pt>
                <c:pt idx="6">
                  <c:v>2087-08-26</c:v>
                </c:pt>
                <c:pt idx="7">
                  <c:v>2087-09-26</c:v>
                </c:pt>
                <c:pt idx="8">
                  <c:v>2087-10-26</c:v>
                </c:pt>
                <c:pt idx="9">
                  <c:v>2087-11-26</c:v>
                </c:pt>
                <c:pt idx="10">
                  <c:v>2087-12-26</c:v>
                </c:pt>
                <c:pt idx="11">
                  <c:v>2088-01-26</c:v>
                </c:pt>
                <c:pt idx="12">
                  <c:v>2088-02-26</c:v>
                </c:pt>
              </c:strCache>
            </c:strRef>
          </c:cat>
          <c:val>
            <c:numRef>
              <c:f>工作表1!$B$2:$B$14</c:f>
              <c:numCache>
                <c:formatCode>General</c:formatCode>
                <c:ptCount val="13"/>
                <c:pt idx="0">
                  <c:v>2712</c:v>
                </c:pt>
                <c:pt idx="1">
                  <c:v>2662</c:v>
                </c:pt>
                <c:pt idx="2">
                  <c:v>2537</c:v>
                </c:pt>
                <c:pt idx="3">
                  <c:v>2379</c:v>
                </c:pt>
                <c:pt idx="4">
                  <c:v>2195</c:v>
                </c:pt>
                <c:pt idx="5">
                  <c:v>2020</c:v>
                </c:pt>
                <c:pt idx="6">
                  <c:v>1790</c:v>
                </c:pt>
                <c:pt idx="7">
                  <c:v>1516</c:v>
                </c:pt>
                <c:pt idx="8">
                  <c:v>1298</c:v>
                </c:pt>
                <c:pt idx="9">
                  <c:v>1014</c:v>
                </c:pt>
                <c:pt idx="10">
                  <c:v>621</c:v>
                </c:pt>
                <c:pt idx="11">
                  <c:v>307</c:v>
                </c:pt>
                <c:pt idx="12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剪卡人數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工作表1!$A$2:$A$14</c:f>
              <c:strCache>
                <c:ptCount val="13"/>
                <c:pt idx="0">
                  <c:v>2087-02-25</c:v>
                </c:pt>
                <c:pt idx="1">
                  <c:v>2087-03-26</c:v>
                </c:pt>
                <c:pt idx="2">
                  <c:v>2087-04-26</c:v>
                </c:pt>
                <c:pt idx="3">
                  <c:v>2087-05-26</c:v>
                </c:pt>
                <c:pt idx="4">
                  <c:v>2087-06-26</c:v>
                </c:pt>
                <c:pt idx="5">
                  <c:v>2087-07-26</c:v>
                </c:pt>
                <c:pt idx="6">
                  <c:v>2087-08-26</c:v>
                </c:pt>
                <c:pt idx="7">
                  <c:v>2087-09-26</c:v>
                </c:pt>
                <c:pt idx="8">
                  <c:v>2087-10-26</c:v>
                </c:pt>
                <c:pt idx="9">
                  <c:v>2087-11-26</c:v>
                </c:pt>
                <c:pt idx="10">
                  <c:v>2087-12-26</c:v>
                </c:pt>
                <c:pt idx="11">
                  <c:v>2088-01-26</c:v>
                </c:pt>
                <c:pt idx="12">
                  <c:v>2088-02-26</c:v>
                </c:pt>
              </c:strCache>
            </c:strRef>
          </c:cat>
          <c:val>
            <c:numRef>
              <c:f>工作表1!$C$2:$C$14</c:f>
              <c:numCache>
                <c:formatCode>General</c:formatCode>
                <c:ptCount val="13"/>
                <c:pt idx="0">
                  <c:v>0</c:v>
                </c:pt>
                <c:pt idx="1">
                  <c:v>50</c:v>
                </c:pt>
                <c:pt idx="2">
                  <c:v>125</c:v>
                </c:pt>
                <c:pt idx="3">
                  <c:v>158</c:v>
                </c:pt>
                <c:pt idx="4">
                  <c:v>184</c:v>
                </c:pt>
                <c:pt idx="5">
                  <c:v>175</c:v>
                </c:pt>
                <c:pt idx="6">
                  <c:v>230</c:v>
                </c:pt>
                <c:pt idx="7">
                  <c:v>274</c:v>
                </c:pt>
                <c:pt idx="8">
                  <c:v>218</c:v>
                </c:pt>
                <c:pt idx="9">
                  <c:v>284</c:v>
                </c:pt>
                <c:pt idx="10">
                  <c:v>393</c:v>
                </c:pt>
                <c:pt idx="11">
                  <c:v>314</c:v>
                </c:pt>
                <c:pt idx="12">
                  <c:v>307</c:v>
                </c:pt>
              </c:numCache>
            </c:numRef>
          </c:val>
          <c:smooth val="0"/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39976736"/>
        <c:axId val="839977296"/>
      </c:lineChart>
      <c:catAx>
        <c:axId val="839976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39977296"/>
        <c:crosses val="autoZero"/>
        <c:auto val="1"/>
        <c:lblAlgn val="ctr"/>
        <c:lblOffset val="100"/>
        <c:noMultiLvlLbl val="0"/>
      </c:catAx>
      <c:valAx>
        <c:axId val="839977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3997673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貸款</a:t>
            </a:r>
            <a:endParaRPr lang="zh-TW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期初</c:v>
                </c:pt>
                <c:pt idx="1">
                  <c:v>期末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>
                  <c:v>9.9299999999999999E-2</c:v>
                </c:pt>
                <c:pt idx="1">
                  <c:v>0.1172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N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期初</c:v>
                </c:pt>
                <c:pt idx="1">
                  <c:v>期末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>
                  <c:v>0.90069999999999995</c:v>
                </c:pt>
                <c:pt idx="1">
                  <c:v>0.88280000000000003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755134816"/>
        <c:axId val="536972016"/>
      </c:barChart>
      <c:catAx>
        <c:axId val="75513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6972016"/>
        <c:crosses val="autoZero"/>
        <c:auto val="1"/>
        <c:lblAlgn val="ctr"/>
        <c:lblOffset val="100"/>
        <c:noMultiLvlLbl val="0"/>
      </c:catAx>
      <c:valAx>
        <c:axId val="53697201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755134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活</a:t>
            </a:r>
            <a:r>
              <a:rPr lang="zh-TW" dirty="0" smtClean="0"/>
              <a:t>的</a:t>
            </a:r>
            <a:r>
              <a:rPr lang="zh-TW" dirty="0"/>
              <a:t>持卡人數與剪卡人數折線圖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工作表1!$C$1</c:f>
              <c:strCache>
                <c:ptCount val="1"/>
                <c:pt idx="0">
                  <c:v>剪卡人數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工作表1!$A$2:$A$14</c:f>
              <c:strCache>
                <c:ptCount val="13"/>
                <c:pt idx="0">
                  <c:v>2087-02-25</c:v>
                </c:pt>
                <c:pt idx="1">
                  <c:v>2087-03-26</c:v>
                </c:pt>
                <c:pt idx="2">
                  <c:v>2087-04-26</c:v>
                </c:pt>
                <c:pt idx="3">
                  <c:v>2087-05-26</c:v>
                </c:pt>
                <c:pt idx="4">
                  <c:v>2087-06-26</c:v>
                </c:pt>
                <c:pt idx="5">
                  <c:v>2087-07-26</c:v>
                </c:pt>
                <c:pt idx="6">
                  <c:v>2087-08-26</c:v>
                </c:pt>
                <c:pt idx="7">
                  <c:v>2087-09-26</c:v>
                </c:pt>
                <c:pt idx="8">
                  <c:v>2087-10-26</c:v>
                </c:pt>
                <c:pt idx="9">
                  <c:v>2087-11-26</c:v>
                </c:pt>
                <c:pt idx="10">
                  <c:v>2087-12-26</c:v>
                </c:pt>
                <c:pt idx="11">
                  <c:v>2088-01-26</c:v>
                </c:pt>
                <c:pt idx="12">
                  <c:v>2088-02-26</c:v>
                </c:pt>
              </c:strCache>
            </c:strRef>
          </c:cat>
          <c:val>
            <c:numRef>
              <c:f>工作表1!$C$2:$C$14</c:f>
              <c:numCache>
                <c:formatCode>General</c:formatCode>
                <c:ptCount val="13"/>
                <c:pt idx="0">
                  <c:v>0</c:v>
                </c:pt>
                <c:pt idx="1">
                  <c:v>77</c:v>
                </c:pt>
                <c:pt idx="2">
                  <c:v>56</c:v>
                </c:pt>
                <c:pt idx="3">
                  <c:v>27</c:v>
                </c:pt>
                <c:pt idx="4">
                  <c:v>41</c:v>
                </c:pt>
                <c:pt idx="5">
                  <c:v>19</c:v>
                </c:pt>
                <c:pt idx="6">
                  <c:v>12</c:v>
                </c:pt>
                <c:pt idx="7">
                  <c:v>122</c:v>
                </c:pt>
                <c:pt idx="8">
                  <c:v>114</c:v>
                </c:pt>
                <c:pt idx="9">
                  <c:v>-344</c:v>
                </c:pt>
                <c:pt idx="10">
                  <c:v>-45</c:v>
                </c:pt>
                <c:pt idx="11">
                  <c:v>-21</c:v>
                </c:pt>
                <c:pt idx="12">
                  <c:v>-58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839980096"/>
        <c:axId val="839980656"/>
      </c:barChar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持卡人數(活)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工作表1!$A$2:$A$14</c:f>
              <c:strCache>
                <c:ptCount val="13"/>
                <c:pt idx="0">
                  <c:v>2087-02-25</c:v>
                </c:pt>
                <c:pt idx="1">
                  <c:v>2087-03-26</c:v>
                </c:pt>
                <c:pt idx="2">
                  <c:v>2087-04-26</c:v>
                </c:pt>
                <c:pt idx="3">
                  <c:v>2087-05-26</c:v>
                </c:pt>
                <c:pt idx="4">
                  <c:v>2087-06-26</c:v>
                </c:pt>
                <c:pt idx="5">
                  <c:v>2087-07-26</c:v>
                </c:pt>
                <c:pt idx="6">
                  <c:v>2087-08-26</c:v>
                </c:pt>
                <c:pt idx="7">
                  <c:v>2087-09-26</c:v>
                </c:pt>
                <c:pt idx="8">
                  <c:v>2087-10-26</c:v>
                </c:pt>
                <c:pt idx="9">
                  <c:v>2087-11-26</c:v>
                </c:pt>
                <c:pt idx="10">
                  <c:v>2087-12-26</c:v>
                </c:pt>
                <c:pt idx="11">
                  <c:v>2088-01-26</c:v>
                </c:pt>
                <c:pt idx="12">
                  <c:v>2088-02-26</c:v>
                </c:pt>
              </c:strCache>
            </c:strRef>
          </c:cat>
          <c:val>
            <c:numRef>
              <c:f>工作表1!$B$2:$B$14</c:f>
              <c:numCache>
                <c:formatCode>General</c:formatCode>
                <c:ptCount val="13"/>
                <c:pt idx="0">
                  <c:v>216511</c:v>
                </c:pt>
                <c:pt idx="1">
                  <c:v>216434</c:v>
                </c:pt>
                <c:pt idx="2">
                  <c:v>216378</c:v>
                </c:pt>
                <c:pt idx="3">
                  <c:v>216351</c:v>
                </c:pt>
                <c:pt idx="4">
                  <c:v>216310</c:v>
                </c:pt>
                <c:pt idx="5">
                  <c:v>216291</c:v>
                </c:pt>
                <c:pt idx="6">
                  <c:v>216279</c:v>
                </c:pt>
                <c:pt idx="7">
                  <c:v>216157</c:v>
                </c:pt>
                <c:pt idx="8">
                  <c:v>216043</c:v>
                </c:pt>
                <c:pt idx="9">
                  <c:v>216387</c:v>
                </c:pt>
                <c:pt idx="10">
                  <c:v>216432</c:v>
                </c:pt>
                <c:pt idx="11">
                  <c:v>216453</c:v>
                </c:pt>
                <c:pt idx="12">
                  <c:v>216511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39981776"/>
        <c:axId val="839981216"/>
      </c:lineChart>
      <c:catAx>
        <c:axId val="839980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39980656"/>
        <c:crosses val="autoZero"/>
        <c:auto val="1"/>
        <c:lblAlgn val="ctr"/>
        <c:lblOffset val="100"/>
        <c:noMultiLvlLbl val="0"/>
      </c:catAx>
      <c:valAx>
        <c:axId val="839980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39980096"/>
        <c:crosses val="autoZero"/>
        <c:crossBetween val="between"/>
      </c:valAx>
      <c:valAx>
        <c:axId val="83998121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39981776"/>
        <c:crosses val="max"/>
        <c:crossBetween val="between"/>
      </c:valAx>
      <c:catAx>
        <c:axId val="8399817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39981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剪卡</a:t>
            </a:r>
            <a:endParaRPr lang="zh-TW" altLang="en-US" dirty="0"/>
          </a:p>
        </c:rich>
      </c:tx>
      <c:layout>
        <c:manualLayout>
          <c:xMode val="edge"/>
          <c:yMode val="edge"/>
          <c:x val="0.39251668390762801"/>
          <c:y val="1.64062489907573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18784732518219241"/>
          <c:y val="0.12174617853431481"/>
          <c:w val="0.51788635994424137"/>
          <c:h val="0.70716008199064451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2"/>
              <c:layout>
                <c:manualLayout>
                  <c:x val="9.078805564933641E-2"/>
                  <c:y val="0.1733038771343579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5.6267253913545007E-2"/>
                  <c:y val="0.1785232419707651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3.6443887495765715E-3"/>
                  <c:y val="0.1054683744175458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6.8360164269826136E-3"/>
                  <c:y val="0.147655871822350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工作表1!$A$2:$A$7</c:f>
              <c:strCache>
                <c:ptCount val="6"/>
                <c:pt idx="0">
                  <c:v>253b4726f284a9c9e6368cceacfbacfa</c:v>
                </c:pt>
                <c:pt idx="1">
                  <c:v>4f14ac811366996045ce23cd81a8857e</c:v>
                </c:pt>
                <c:pt idx="2">
                  <c:v>6dbaa1c49d1463774602f00366e4f693</c:v>
                </c:pt>
                <c:pt idx="3">
                  <c:v>a14042bdf6276449bd9de03467a3cc78</c:v>
                </c:pt>
                <c:pt idx="4">
                  <c:v>cbe54150dc00a601811f2bcd4e7af3e6</c:v>
                </c:pt>
                <c:pt idx="5">
                  <c:v>f05e8b6ed7a75711be44cdc4b26e856f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19497</c:v>
                </c:pt>
                <c:pt idx="1">
                  <c:v>1929</c:v>
                </c:pt>
                <c:pt idx="2">
                  <c:v>0</c:v>
                </c:pt>
                <c:pt idx="3">
                  <c:v>1956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55498898046762135"/>
          <c:y val="1.87499988465797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42150899987761442"/>
          <c:y val="9.0705989197789494E-2"/>
          <c:w val="0.39313340992089252"/>
          <c:h val="0.61926694119051751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忠實客戶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0769987011005139"/>
                  <c:y val="-0.1619924772554847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工作表1!$A$2:$A$7</c:f>
              <c:strCache>
                <c:ptCount val="6"/>
                <c:pt idx="0">
                  <c:v>253b4726f284a9c9e6368cceacfbacfa</c:v>
                </c:pt>
                <c:pt idx="1">
                  <c:v>4f14ac811366996045ce23cd81a8857e</c:v>
                </c:pt>
                <c:pt idx="2">
                  <c:v>6dbaa1c49d1463774602f00366e4f693</c:v>
                </c:pt>
                <c:pt idx="3">
                  <c:v>a14042bdf6276449bd9de03467a3cc78</c:v>
                </c:pt>
                <c:pt idx="4">
                  <c:v>cbe54150dc00a601811f2bcd4e7af3e6</c:v>
                </c:pt>
                <c:pt idx="5">
                  <c:v>f05e8b6ed7a75711be44cdc4b26e856f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1185886</c:v>
                </c:pt>
                <c:pt idx="1">
                  <c:v>114685</c:v>
                </c:pt>
                <c:pt idx="2">
                  <c:v>143</c:v>
                </c:pt>
                <c:pt idx="3">
                  <c:v>145290</c:v>
                </c:pt>
                <c:pt idx="4">
                  <c:v>923</c:v>
                </c:pt>
                <c:pt idx="5">
                  <c:v>120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7730016358378775E-2"/>
          <c:y val="0.89046531185621847"/>
          <c:w val="0.75629719464907808"/>
          <c:h val="0.109534755316093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信用卡</a:t>
            </a:r>
            <a:endParaRPr lang="zh-TW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期初</c:v>
                </c:pt>
                <c:pt idx="1">
                  <c:v>期末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>
                  <c:v>0.94730000000000003</c:v>
                </c:pt>
                <c:pt idx="1">
                  <c:v>0.97719999999999996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N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期初</c:v>
                </c:pt>
                <c:pt idx="1">
                  <c:v>期末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>
                  <c:v>5.2699999999999997E-2</c:v>
                </c:pt>
                <c:pt idx="1">
                  <c:v>2.2800000000000001E-2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36974816"/>
        <c:axId val="536975376"/>
      </c:barChart>
      <c:catAx>
        <c:axId val="53697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6975376"/>
        <c:crosses val="autoZero"/>
        <c:auto val="1"/>
        <c:lblAlgn val="ctr"/>
        <c:lblOffset val="100"/>
        <c:noMultiLvlLbl val="0"/>
      </c:catAx>
      <c:valAx>
        <c:axId val="53697537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536974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28575" cap="flat" cmpd="sng" algn="ctr">
      <a:solidFill>
        <a:srgbClr val="F23C00"/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存款</a:t>
            </a:r>
            <a:endParaRPr lang="zh-TW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期初</c:v>
                </c:pt>
                <c:pt idx="1">
                  <c:v>期末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>
                  <c:v>0.88490000000000002</c:v>
                </c:pt>
                <c:pt idx="1">
                  <c:v>0.91039999999999999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N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期初</c:v>
                </c:pt>
                <c:pt idx="1">
                  <c:v>期末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>
                  <c:v>0.11509999999999999</c:v>
                </c:pt>
                <c:pt idx="1">
                  <c:v>8.9599999999999999E-2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28752864"/>
        <c:axId val="528753424"/>
      </c:barChart>
      <c:catAx>
        <c:axId val="528752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28753424"/>
        <c:crosses val="autoZero"/>
        <c:auto val="1"/>
        <c:lblAlgn val="ctr"/>
        <c:lblOffset val="100"/>
        <c:noMultiLvlLbl val="0"/>
      </c:catAx>
      <c:valAx>
        <c:axId val="52875342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528752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28575" cap="flat" cmpd="sng" algn="ctr">
      <a:solidFill>
        <a:srgbClr val="F23C00"/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性別</a:t>
            </a:r>
            <a:endParaRPr lang="zh-TW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期初</c:v>
                </c:pt>
                <c:pt idx="1">
                  <c:v>期末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>
                  <c:v>0.38829999999999998</c:v>
                </c:pt>
                <c:pt idx="1">
                  <c:v>0.38819999999999999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期初</c:v>
                </c:pt>
                <c:pt idx="1">
                  <c:v>期末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>
                  <c:v>0.61170000000000002</c:v>
                </c:pt>
                <c:pt idx="1">
                  <c:v>0.61180000000000001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334900704"/>
        <c:axId val="334901264"/>
      </c:barChart>
      <c:catAx>
        <c:axId val="334900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34901264"/>
        <c:crosses val="autoZero"/>
        <c:auto val="1"/>
        <c:lblAlgn val="ctr"/>
        <c:lblOffset val="100"/>
        <c:noMultiLvlLbl val="0"/>
      </c:catAx>
      <c:valAx>
        <c:axId val="33490126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34900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工作表1!$A$2:$A$5</c:f>
              <c:strCache>
                <c:ptCount val="4"/>
                <c:pt idx="0">
                  <c:v>5411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4904064"/>
        <c:axId val="415584176"/>
      </c:lineChart>
      <c:catAx>
        <c:axId val="334904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15584176"/>
        <c:crosses val="autoZero"/>
        <c:auto val="1"/>
        <c:lblAlgn val="ctr"/>
        <c:lblOffset val="100"/>
        <c:noMultiLvlLbl val="0"/>
      </c:catAx>
      <c:valAx>
        <c:axId val="41558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34904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18</a:t>
            </a:r>
            <a:r>
              <a:rPr lang="zh-TW"/>
              <a:t>天刷卡</a:t>
            </a:r>
            <a:r>
              <a:rPr lang="en-US"/>
              <a:t>mcc_code</a:t>
            </a:r>
            <a:r>
              <a:rPr lang="zh-TW"/>
              <a:t>比重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8.6429995078740163E-2"/>
          <c:y val="0.1267383657272167"/>
          <c:w val="0.88734596456692916"/>
          <c:h val="0.713377109167254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mcc_code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工作表1!$A$2:$A$51</c:f>
              <c:strCache>
                <c:ptCount val="50"/>
                <c:pt idx="0">
                  <c:v>05411</c:v>
                </c:pt>
                <c:pt idx="1">
                  <c:v>05311</c:v>
                </c:pt>
                <c:pt idx="2">
                  <c:v>05541</c:v>
                </c:pt>
                <c:pt idx="3">
                  <c:v>00020</c:v>
                </c:pt>
                <c:pt idx="4">
                  <c:v>05812</c:v>
                </c:pt>
                <c:pt idx="5">
                  <c:v>06300</c:v>
                </c:pt>
                <c:pt idx="6">
                  <c:v>05542</c:v>
                </c:pt>
                <c:pt idx="7">
                  <c:v>04784</c:v>
                </c:pt>
                <c:pt idx="8">
                  <c:v>05735</c:v>
                </c:pt>
                <c:pt idx="9">
                  <c:v>04112</c:v>
                </c:pt>
                <c:pt idx="10">
                  <c:v>07399</c:v>
                </c:pt>
                <c:pt idx="11">
                  <c:v>04814</c:v>
                </c:pt>
                <c:pt idx="12">
                  <c:v>04900</c:v>
                </c:pt>
                <c:pt idx="13">
                  <c:v>05499</c:v>
                </c:pt>
                <c:pt idx="14">
                  <c:v>05331</c:v>
                </c:pt>
                <c:pt idx="15">
                  <c:v>07011</c:v>
                </c:pt>
                <c:pt idx="16">
                  <c:v>05814</c:v>
                </c:pt>
                <c:pt idx="17">
                  <c:v>05912</c:v>
                </c:pt>
                <c:pt idx="18">
                  <c:v>05691</c:v>
                </c:pt>
                <c:pt idx="19">
                  <c:v>05399</c:v>
                </c:pt>
                <c:pt idx="20">
                  <c:v>07832</c:v>
                </c:pt>
                <c:pt idx="21">
                  <c:v>04121</c:v>
                </c:pt>
                <c:pt idx="22">
                  <c:v>05712</c:v>
                </c:pt>
                <c:pt idx="23">
                  <c:v>05621</c:v>
                </c:pt>
                <c:pt idx="24">
                  <c:v>05942</c:v>
                </c:pt>
                <c:pt idx="25">
                  <c:v>05965</c:v>
                </c:pt>
                <c:pt idx="26">
                  <c:v>04722</c:v>
                </c:pt>
                <c:pt idx="27">
                  <c:v>05941</c:v>
                </c:pt>
                <c:pt idx="28">
                  <c:v>08398</c:v>
                </c:pt>
                <c:pt idx="29">
                  <c:v>05309</c:v>
                </c:pt>
                <c:pt idx="30">
                  <c:v>05732</c:v>
                </c:pt>
                <c:pt idx="31">
                  <c:v>00017</c:v>
                </c:pt>
                <c:pt idx="32">
                  <c:v>05661</c:v>
                </c:pt>
                <c:pt idx="33">
                  <c:v>04899</c:v>
                </c:pt>
                <c:pt idx="34">
                  <c:v>05811</c:v>
                </c:pt>
                <c:pt idx="35">
                  <c:v>09399</c:v>
                </c:pt>
                <c:pt idx="36">
                  <c:v>05977</c:v>
                </c:pt>
                <c:pt idx="37">
                  <c:v>00023</c:v>
                </c:pt>
                <c:pt idx="38">
                  <c:v>04812</c:v>
                </c:pt>
                <c:pt idx="39">
                  <c:v>04011</c:v>
                </c:pt>
                <c:pt idx="40">
                  <c:v>07997</c:v>
                </c:pt>
                <c:pt idx="41">
                  <c:v>05699</c:v>
                </c:pt>
                <c:pt idx="42">
                  <c:v>05641</c:v>
                </c:pt>
                <c:pt idx="43">
                  <c:v>05963</c:v>
                </c:pt>
                <c:pt idx="44">
                  <c:v>08211</c:v>
                </c:pt>
                <c:pt idx="45">
                  <c:v>07538</c:v>
                </c:pt>
                <c:pt idx="46">
                  <c:v>05999</c:v>
                </c:pt>
                <c:pt idx="47">
                  <c:v>05462</c:v>
                </c:pt>
                <c:pt idx="48">
                  <c:v>08999</c:v>
                </c:pt>
                <c:pt idx="49">
                  <c:v>05045</c:v>
                </c:pt>
              </c:strCache>
            </c:strRef>
          </c:cat>
          <c:val>
            <c:numRef>
              <c:f>工作表1!$B$2:$B$51</c:f>
              <c:numCache>
                <c:formatCode>General</c:formatCode>
                <c:ptCount val="50"/>
                <c:pt idx="0">
                  <c:v>91829</c:v>
                </c:pt>
                <c:pt idx="1">
                  <c:v>63917</c:v>
                </c:pt>
                <c:pt idx="2">
                  <c:v>50069</c:v>
                </c:pt>
                <c:pt idx="3">
                  <c:v>35652</c:v>
                </c:pt>
                <c:pt idx="4">
                  <c:v>34868</c:v>
                </c:pt>
                <c:pt idx="5">
                  <c:v>25825</c:v>
                </c:pt>
                <c:pt idx="6">
                  <c:v>25720</c:v>
                </c:pt>
                <c:pt idx="7">
                  <c:v>15412</c:v>
                </c:pt>
                <c:pt idx="8">
                  <c:v>12870</c:v>
                </c:pt>
                <c:pt idx="9">
                  <c:v>12321</c:v>
                </c:pt>
                <c:pt idx="10">
                  <c:v>11302</c:v>
                </c:pt>
                <c:pt idx="11">
                  <c:v>10507</c:v>
                </c:pt>
                <c:pt idx="12">
                  <c:v>10200</c:v>
                </c:pt>
                <c:pt idx="13">
                  <c:v>9196</c:v>
                </c:pt>
                <c:pt idx="14">
                  <c:v>8753</c:v>
                </c:pt>
                <c:pt idx="15">
                  <c:v>8214</c:v>
                </c:pt>
                <c:pt idx="16">
                  <c:v>7761</c:v>
                </c:pt>
                <c:pt idx="17">
                  <c:v>7713</c:v>
                </c:pt>
                <c:pt idx="18">
                  <c:v>7691</c:v>
                </c:pt>
                <c:pt idx="19">
                  <c:v>7184</c:v>
                </c:pt>
                <c:pt idx="20">
                  <c:v>6577</c:v>
                </c:pt>
                <c:pt idx="21">
                  <c:v>6237</c:v>
                </c:pt>
                <c:pt idx="22">
                  <c:v>5926</c:v>
                </c:pt>
                <c:pt idx="23">
                  <c:v>5891</c:v>
                </c:pt>
                <c:pt idx="24">
                  <c:v>5366</c:v>
                </c:pt>
                <c:pt idx="25">
                  <c:v>5360</c:v>
                </c:pt>
                <c:pt idx="26">
                  <c:v>5060</c:v>
                </c:pt>
                <c:pt idx="27">
                  <c:v>4943</c:v>
                </c:pt>
                <c:pt idx="28">
                  <c:v>4236</c:v>
                </c:pt>
                <c:pt idx="29">
                  <c:v>4203</c:v>
                </c:pt>
                <c:pt idx="30">
                  <c:v>3864</c:v>
                </c:pt>
                <c:pt idx="31">
                  <c:v>3483</c:v>
                </c:pt>
                <c:pt idx="32">
                  <c:v>2663</c:v>
                </c:pt>
                <c:pt idx="33">
                  <c:v>2635</c:v>
                </c:pt>
                <c:pt idx="34">
                  <c:v>2615</c:v>
                </c:pt>
                <c:pt idx="35">
                  <c:v>2559</c:v>
                </c:pt>
                <c:pt idx="36">
                  <c:v>2525</c:v>
                </c:pt>
                <c:pt idx="37">
                  <c:v>2294</c:v>
                </c:pt>
                <c:pt idx="38">
                  <c:v>2266</c:v>
                </c:pt>
                <c:pt idx="39">
                  <c:v>2102</c:v>
                </c:pt>
                <c:pt idx="40">
                  <c:v>2080</c:v>
                </c:pt>
                <c:pt idx="41">
                  <c:v>2077</c:v>
                </c:pt>
                <c:pt idx="42">
                  <c:v>2044</c:v>
                </c:pt>
                <c:pt idx="43">
                  <c:v>1983</c:v>
                </c:pt>
                <c:pt idx="44">
                  <c:v>1877</c:v>
                </c:pt>
                <c:pt idx="45">
                  <c:v>1808</c:v>
                </c:pt>
                <c:pt idx="46">
                  <c:v>1762</c:v>
                </c:pt>
                <c:pt idx="47">
                  <c:v>1690</c:v>
                </c:pt>
                <c:pt idx="48">
                  <c:v>1605</c:v>
                </c:pt>
                <c:pt idx="49">
                  <c:v>1531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10640064"/>
        <c:axId val="510640624"/>
      </c:barChart>
      <c:catAx>
        <c:axId val="510640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10640624"/>
        <c:crosses val="autoZero"/>
        <c:auto val="1"/>
        <c:lblAlgn val="ctr"/>
        <c:lblOffset val="100"/>
        <c:noMultiLvlLbl val="0"/>
      </c:catAx>
      <c:valAx>
        <c:axId val="510640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10640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3416149068322981"/>
          <c:y val="3.03509266143869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10183537927324302"/>
          <c:y val="0.21150801984400938"/>
          <c:w val="0.61052761450593329"/>
          <c:h val="0.6578177982493848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持卡比例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工作表1!$A$2:$A$3</c:f>
              <c:strCache>
                <c:ptCount val="2"/>
                <c:pt idx="0">
                  <c:v>Y</c:v>
                </c:pt>
                <c:pt idx="1">
                  <c:v>N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219926</c:v>
                </c:pt>
                <c:pt idx="1">
                  <c:v>12234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229815903293774"/>
          <c:y val="0.42889384315322227"/>
          <c:w val="9.7496672951092378E-2"/>
          <c:h val="0.15264544471725094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5411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工作表1!$A$2:$A$14</c:f>
              <c:strCache>
                <c:ptCount val="13"/>
                <c:pt idx="0">
                  <c:v>2087-02-25</c:v>
                </c:pt>
                <c:pt idx="1">
                  <c:v>2087-03-26</c:v>
                </c:pt>
                <c:pt idx="2">
                  <c:v>2087-04-26</c:v>
                </c:pt>
                <c:pt idx="3">
                  <c:v>2087-05-26</c:v>
                </c:pt>
                <c:pt idx="4">
                  <c:v>2087-06-26</c:v>
                </c:pt>
                <c:pt idx="5">
                  <c:v>2087-07-26</c:v>
                </c:pt>
                <c:pt idx="6">
                  <c:v>2087-08-26</c:v>
                </c:pt>
                <c:pt idx="7">
                  <c:v>2087-09-26</c:v>
                </c:pt>
                <c:pt idx="8">
                  <c:v>2087-10-26</c:v>
                </c:pt>
                <c:pt idx="9">
                  <c:v>2087-11-26</c:v>
                </c:pt>
                <c:pt idx="10">
                  <c:v>2087-12-26</c:v>
                </c:pt>
                <c:pt idx="11">
                  <c:v>2088-01-26</c:v>
                </c:pt>
                <c:pt idx="12">
                  <c:v>2088-02-26</c:v>
                </c:pt>
              </c:strCache>
            </c:strRef>
          </c:cat>
          <c:val>
            <c:numRef>
              <c:f>工作表1!$B$2:$B$14</c:f>
              <c:numCache>
                <c:formatCode>General</c:formatCode>
                <c:ptCount val="13"/>
                <c:pt idx="0">
                  <c:v>12.6</c:v>
                </c:pt>
                <c:pt idx="1">
                  <c:v>12.6</c:v>
                </c:pt>
                <c:pt idx="2">
                  <c:v>12.6</c:v>
                </c:pt>
                <c:pt idx="3">
                  <c:v>12.6</c:v>
                </c:pt>
                <c:pt idx="4">
                  <c:v>12.6</c:v>
                </c:pt>
                <c:pt idx="5">
                  <c:v>12.6</c:v>
                </c:pt>
                <c:pt idx="6">
                  <c:v>12.61</c:v>
                </c:pt>
                <c:pt idx="7">
                  <c:v>12.61</c:v>
                </c:pt>
                <c:pt idx="8">
                  <c:v>12.61</c:v>
                </c:pt>
                <c:pt idx="9">
                  <c:v>12.6</c:v>
                </c:pt>
                <c:pt idx="10">
                  <c:v>12.61</c:v>
                </c:pt>
                <c:pt idx="11">
                  <c:v>12.61</c:v>
                </c:pt>
                <c:pt idx="12">
                  <c:v>12.61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5311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工作表1!$A$2:$A$14</c:f>
              <c:strCache>
                <c:ptCount val="13"/>
                <c:pt idx="0">
                  <c:v>2087-02-25</c:v>
                </c:pt>
                <c:pt idx="1">
                  <c:v>2087-03-26</c:v>
                </c:pt>
                <c:pt idx="2">
                  <c:v>2087-04-26</c:v>
                </c:pt>
                <c:pt idx="3">
                  <c:v>2087-05-26</c:v>
                </c:pt>
                <c:pt idx="4">
                  <c:v>2087-06-26</c:v>
                </c:pt>
                <c:pt idx="5">
                  <c:v>2087-07-26</c:v>
                </c:pt>
                <c:pt idx="6">
                  <c:v>2087-08-26</c:v>
                </c:pt>
                <c:pt idx="7">
                  <c:v>2087-09-26</c:v>
                </c:pt>
                <c:pt idx="8">
                  <c:v>2087-10-26</c:v>
                </c:pt>
                <c:pt idx="9">
                  <c:v>2087-11-26</c:v>
                </c:pt>
                <c:pt idx="10">
                  <c:v>2087-12-26</c:v>
                </c:pt>
                <c:pt idx="11">
                  <c:v>2088-01-26</c:v>
                </c:pt>
                <c:pt idx="12">
                  <c:v>2088-02-26</c:v>
                </c:pt>
              </c:strCache>
            </c:strRef>
          </c:cat>
          <c:val>
            <c:numRef>
              <c:f>工作表1!$C$2:$C$14</c:f>
              <c:numCache>
                <c:formatCode>General</c:formatCode>
                <c:ptCount val="13"/>
                <c:pt idx="0">
                  <c:v>9.58</c:v>
                </c:pt>
                <c:pt idx="1">
                  <c:v>9.58</c:v>
                </c:pt>
                <c:pt idx="2">
                  <c:v>9.58</c:v>
                </c:pt>
                <c:pt idx="3">
                  <c:v>9.58</c:v>
                </c:pt>
                <c:pt idx="4">
                  <c:v>9.57</c:v>
                </c:pt>
                <c:pt idx="5">
                  <c:v>9.58</c:v>
                </c:pt>
                <c:pt idx="6">
                  <c:v>9.58</c:v>
                </c:pt>
                <c:pt idx="7">
                  <c:v>9.59</c:v>
                </c:pt>
                <c:pt idx="8">
                  <c:v>9.6</c:v>
                </c:pt>
                <c:pt idx="9">
                  <c:v>9.59</c:v>
                </c:pt>
                <c:pt idx="10">
                  <c:v>9.59</c:v>
                </c:pt>
                <c:pt idx="11">
                  <c:v>9.6</c:v>
                </c:pt>
                <c:pt idx="12">
                  <c:v>9.6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&lt;NA&gt;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工作表1!$A$2:$A$14</c:f>
              <c:strCache>
                <c:ptCount val="13"/>
                <c:pt idx="0">
                  <c:v>2087-02-25</c:v>
                </c:pt>
                <c:pt idx="1">
                  <c:v>2087-03-26</c:v>
                </c:pt>
                <c:pt idx="2">
                  <c:v>2087-04-26</c:v>
                </c:pt>
                <c:pt idx="3">
                  <c:v>2087-05-26</c:v>
                </c:pt>
                <c:pt idx="4">
                  <c:v>2087-06-26</c:v>
                </c:pt>
                <c:pt idx="5">
                  <c:v>2087-07-26</c:v>
                </c:pt>
                <c:pt idx="6">
                  <c:v>2087-08-26</c:v>
                </c:pt>
                <c:pt idx="7">
                  <c:v>2087-09-26</c:v>
                </c:pt>
                <c:pt idx="8">
                  <c:v>2087-10-26</c:v>
                </c:pt>
                <c:pt idx="9">
                  <c:v>2087-11-26</c:v>
                </c:pt>
                <c:pt idx="10">
                  <c:v>2087-12-26</c:v>
                </c:pt>
                <c:pt idx="11">
                  <c:v>2088-01-26</c:v>
                </c:pt>
                <c:pt idx="12">
                  <c:v>2088-02-26</c:v>
                </c:pt>
              </c:strCache>
            </c:strRef>
          </c:cat>
          <c:val>
            <c:numRef>
              <c:f>工作表1!$D$2:$D$14</c:f>
              <c:numCache>
                <c:formatCode>General</c:formatCode>
                <c:ptCount val="13"/>
                <c:pt idx="0">
                  <c:v>8.1</c:v>
                </c:pt>
                <c:pt idx="1">
                  <c:v>8.11</c:v>
                </c:pt>
                <c:pt idx="2">
                  <c:v>8.11</c:v>
                </c:pt>
                <c:pt idx="3">
                  <c:v>8.1199999999999992</c:v>
                </c:pt>
                <c:pt idx="4">
                  <c:v>8.1300000000000008</c:v>
                </c:pt>
                <c:pt idx="5">
                  <c:v>8.14</c:v>
                </c:pt>
                <c:pt idx="6">
                  <c:v>8.14</c:v>
                </c:pt>
                <c:pt idx="7">
                  <c:v>8.1199999999999992</c:v>
                </c:pt>
                <c:pt idx="8">
                  <c:v>8.11</c:v>
                </c:pt>
                <c:pt idx="9">
                  <c:v>8.17</c:v>
                </c:pt>
                <c:pt idx="10">
                  <c:v>8.17</c:v>
                </c:pt>
                <c:pt idx="11">
                  <c:v>8.17</c:v>
                </c:pt>
                <c:pt idx="12">
                  <c:v>8.15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5541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工作表1!$A$2:$A$14</c:f>
              <c:strCache>
                <c:ptCount val="13"/>
                <c:pt idx="0">
                  <c:v>2087-02-25</c:v>
                </c:pt>
                <c:pt idx="1">
                  <c:v>2087-03-26</c:v>
                </c:pt>
                <c:pt idx="2">
                  <c:v>2087-04-26</c:v>
                </c:pt>
                <c:pt idx="3">
                  <c:v>2087-05-26</c:v>
                </c:pt>
                <c:pt idx="4">
                  <c:v>2087-06-26</c:v>
                </c:pt>
                <c:pt idx="5">
                  <c:v>2087-07-26</c:v>
                </c:pt>
                <c:pt idx="6">
                  <c:v>2087-08-26</c:v>
                </c:pt>
                <c:pt idx="7">
                  <c:v>2087-09-26</c:v>
                </c:pt>
                <c:pt idx="8">
                  <c:v>2087-10-26</c:v>
                </c:pt>
                <c:pt idx="9">
                  <c:v>2087-11-26</c:v>
                </c:pt>
                <c:pt idx="10">
                  <c:v>2087-12-26</c:v>
                </c:pt>
                <c:pt idx="11">
                  <c:v>2088-01-26</c:v>
                </c:pt>
                <c:pt idx="12">
                  <c:v>2088-02-26</c:v>
                </c:pt>
              </c:strCache>
            </c:strRef>
          </c:cat>
          <c:val>
            <c:numRef>
              <c:f>工作表1!$E$2:$E$14</c:f>
              <c:numCache>
                <c:formatCode>General</c:formatCode>
                <c:ptCount val="13"/>
                <c:pt idx="0">
                  <c:v>7.29</c:v>
                </c:pt>
                <c:pt idx="1">
                  <c:v>7.29</c:v>
                </c:pt>
                <c:pt idx="2">
                  <c:v>7.29</c:v>
                </c:pt>
                <c:pt idx="3">
                  <c:v>7.29</c:v>
                </c:pt>
                <c:pt idx="4">
                  <c:v>7.29</c:v>
                </c:pt>
                <c:pt idx="5">
                  <c:v>7.29</c:v>
                </c:pt>
                <c:pt idx="6">
                  <c:v>7.27</c:v>
                </c:pt>
                <c:pt idx="7">
                  <c:v>7.29</c:v>
                </c:pt>
                <c:pt idx="8">
                  <c:v>7.29</c:v>
                </c:pt>
                <c:pt idx="9">
                  <c:v>7.29</c:v>
                </c:pt>
                <c:pt idx="10">
                  <c:v>7.29</c:v>
                </c:pt>
                <c:pt idx="11">
                  <c:v>7.28</c:v>
                </c:pt>
                <c:pt idx="12">
                  <c:v>7.28</c:v>
                </c:pt>
              </c:numCache>
            </c:numRef>
          </c:val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5812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strRef>
              <c:f>工作表1!$A$2:$A$14</c:f>
              <c:strCache>
                <c:ptCount val="13"/>
                <c:pt idx="0">
                  <c:v>2087-02-25</c:v>
                </c:pt>
                <c:pt idx="1">
                  <c:v>2087-03-26</c:v>
                </c:pt>
                <c:pt idx="2">
                  <c:v>2087-04-26</c:v>
                </c:pt>
                <c:pt idx="3">
                  <c:v>2087-05-26</c:v>
                </c:pt>
                <c:pt idx="4">
                  <c:v>2087-06-26</c:v>
                </c:pt>
                <c:pt idx="5">
                  <c:v>2087-07-26</c:v>
                </c:pt>
                <c:pt idx="6">
                  <c:v>2087-08-26</c:v>
                </c:pt>
                <c:pt idx="7">
                  <c:v>2087-09-26</c:v>
                </c:pt>
                <c:pt idx="8">
                  <c:v>2087-10-26</c:v>
                </c:pt>
                <c:pt idx="9">
                  <c:v>2087-11-26</c:v>
                </c:pt>
                <c:pt idx="10">
                  <c:v>2087-12-26</c:v>
                </c:pt>
                <c:pt idx="11">
                  <c:v>2088-01-26</c:v>
                </c:pt>
                <c:pt idx="12">
                  <c:v>2088-02-26</c:v>
                </c:pt>
              </c:strCache>
            </c:strRef>
          </c:cat>
          <c:val>
            <c:numRef>
              <c:f>工作表1!$F$2:$F$14</c:f>
              <c:numCache>
                <c:formatCode>General</c:formatCode>
                <c:ptCount val="13"/>
                <c:pt idx="0">
                  <c:v>5.76</c:v>
                </c:pt>
                <c:pt idx="1">
                  <c:v>5.76</c:v>
                </c:pt>
                <c:pt idx="2">
                  <c:v>5.76</c:v>
                </c:pt>
                <c:pt idx="3">
                  <c:v>5.76</c:v>
                </c:pt>
                <c:pt idx="4">
                  <c:v>5.76</c:v>
                </c:pt>
                <c:pt idx="5">
                  <c:v>5.76</c:v>
                </c:pt>
                <c:pt idx="6">
                  <c:v>5.77</c:v>
                </c:pt>
                <c:pt idx="7">
                  <c:v>5.77</c:v>
                </c:pt>
                <c:pt idx="8">
                  <c:v>5.77</c:v>
                </c:pt>
                <c:pt idx="9">
                  <c:v>5.77</c:v>
                </c:pt>
                <c:pt idx="10">
                  <c:v>5.77</c:v>
                </c:pt>
                <c:pt idx="11">
                  <c:v>5.77</c:v>
                </c:pt>
                <c:pt idx="12">
                  <c:v>5.77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86928784"/>
        <c:axId val="586929344"/>
        <c:axId val="0"/>
      </c:bar3DChart>
      <c:catAx>
        <c:axId val="586928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86929344"/>
        <c:crosses val="autoZero"/>
        <c:auto val="1"/>
        <c:lblAlgn val="ctr"/>
        <c:lblOffset val="100"/>
        <c:noMultiLvlLbl val="0"/>
      </c:catAx>
      <c:valAx>
        <c:axId val="586929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86928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0.24907</cdr:x>
      <cdr:y>0.27727</cdr:y>
    </cdr:from>
    <cdr:to>
      <cdr:x>0.37171</cdr:x>
      <cdr:y>0.37657</cdr:y>
    </cdr:to>
    <cdr:sp macro="" textlink="">
      <cdr:nvSpPr>
        <cdr:cNvPr id="2" name="文字方塊 1"/>
        <cdr:cNvSpPr txBox="1"/>
      </cdr:nvSpPr>
      <cdr:spPr>
        <a:xfrm xmlns:a="http://schemas.openxmlformats.org/drawingml/2006/main">
          <a:off x="1273175" y="928159"/>
          <a:ext cx="626936" cy="3323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>
            <a:lnSpc>
              <a:spcPct val="130000"/>
            </a:lnSpc>
            <a:spcBef>
              <a:spcPts val="600"/>
            </a:spcBef>
          </a:pPr>
          <a:endParaRPr lang="zh-TW" altLang="en-US"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2017/5/21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538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5919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3239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6081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8199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9781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6602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9325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944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33846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146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900754" y="4460206"/>
            <a:ext cx="5390866" cy="732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900754" y="325734"/>
            <a:ext cx="6609502" cy="287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zh-CN" altLang="en-US" sz="9600" b="0" dirty="0">
                <a:solidFill>
                  <a:schemeClr val="bg1"/>
                </a:solidFill>
                <a:effectLst>
                  <a:innerShdw blurRad="63500" dist="63500" dir="16200000">
                    <a:prstClr val="black">
                      <a:alpha val="20000"/>
                    </a:prstClr>
                  </a:innerShdw>
                </a:effectLst>
                <a:cs typeface="+mn-ea"/>
              </a:defRPr>
            </a:lvl1pPr>
          </a:lstStyle>
          <a:p>
            <a:r>
              <a:rPr kumimoji="1" lang="en-US" altLang="zh-CN" sz="9600" b="1" dirty="0">
                <a:solidFill>
                  <a:schemeClr val="bg1"/>
                </a:solidFill>
                <a:effectLst>
                  <a:innerShdw blurRad="63500" dist="63500" dir="16200000">
                    <a:prstClr val="black">
                      <a:alpha val="20000"/>
                    </a:prstClr>
                  </a:innerShdw>
                </a:effectLst>
                <a:cs typeface="+mn-ea"/>
                <a:sym typeface="+mn-lt"/>
              </a:rPr>
              <a:t>FINANCIAL</a:t>
            </a:r>
            <a:endParaRPr kumimoji="1" lang="zh-CN" altLang="en-US" sz="9600" b="1" dirty="0">
              <a:solidFill>
                <a:schemeClr val="bg1"/>
              </a:solidFill>
              <a:effectLst>
                <a:innerShdw blurRad="63500" dist="63500" dir="16200000">
                  <a:prstClr val="black">
                    <a:alpha val="20000"/>
                  </a:prstClr>
                </a:innerShdw>
              </a:effectLst>
              <a:cs typeface="+mn-ea"/>
              <a:sym typeface="+mn-lt"/>
            </a:endParaRPr>
          </a:p>
          <a:p>
            <a:r>
              <a:rPr kumimoji="1" lang="en-US" altLang="zh-CN" sz="9600" b="1" dirty="0">
                <a:solidFill>
                  <a:schemeClr val="bg1"/>
                </a:solidFill>
                <a:effectLst>
                  <a:innerShdw blurRad="63500" dist="63500" dir="16200000">
                    <a:prstClr val="black">
                      <a:alpha val="20000"/>
                    </a:prstClr>
                  </a:innerShdw>
                </a:effectLst>
                <a:cs typeface="+mn-ea"/>
                <a:sym typeface="+mn-lt"/>
              </a:rPr>
              <a:t>INDUSTRY</a:t>
            </a:r>
            <a:endParaRPr kumimoji="1" lang="zh-CN" altLang="en-US" sz="9600" b="1" dirty="0">
              <a:solidFill>
                <a:schemeClr val="bg1"/>
              </a:solidFill>
              <a:effectLst>
                <a:innerShdw blurRad="63500" dist="63500" dir="16200000">
                  <a:prstClr val="black">
                    <a:alpha val="2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1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900754" y="3544527"/>
            <a:ext cx="5948974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金融行业年终总结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900754" y="4533499"/>
            <a:ext cx="5948974" cy="6924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POWERPOINT TEMPLATE</a:t>
            </a:r>
          </a:p>
        </p:txBody>
      </p:sp>
    </p:spTree>
    <p:extLst>
      <p:ext uri="{BB962C8B-B14F-4D97-AF65-F5344CB8AC3E}">
        <p14:creationId xmlns:p14="http://schemas.microsoft.com/office/powerpoint/2010/main" val="1300888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2000" cy="934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146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30491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4" y="3637280"/>
            <a:ext cx="3183485" cy="26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2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2000" cy="934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146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30491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240" y="2936240"/>
            <a:ext cx="3921760" cy="39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72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2000" cy="934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146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30491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19"/>
          <a:stretch/>
        </p:blipFill>
        <p:spPr>
          <a:xfrm>
            <a:off x="4064000" y="2054860"/>
            <a:ext cx="8128000" cy="45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91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2000" cy="934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146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30491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8588" y="2819657"/>
            <a:ext cx="3159758" cy="491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40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2922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 userDrawn="1"/>
        </p:nvGrpSpPr>
        <p:grpSpPr>
          <a:xfrm>
            <a:off x="0" y="0"/>
            <a:ext cx="12192000" cy="6858000"/>
            <a:chOff x="767255" y="220717"/>
            <a:chExt cx="3888830" cy="4456386"/>
          </a:xfrm>
        </p:grpSpPr>
        <p:sp>
          <p:nvSpPr>
            <p:cNvPr id="5" name="矩形 4"/>
            <p:cNvSpPr/>
            <p:nvPr/>
          </p:nvSpPr>
          <p:spPr>
            <a:xfrm>
              <a:off x="767255" y="220717"/>
              <a:ext cx="777766" cy="44563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545021" y="220717"/>
              <a:ext cx="777766" cy="44563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322787" y="220717"/>
              <a:ext cx="777766" cy="44563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100553" y="220717"/>
              <a:ext cx="777766" cy="44563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878319" y="220717"/>
              <a:ext cx="777766" cy="44563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1908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381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146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87135"/>
            <a:ext cx="1828800" cy="243840"/>
          </a:xfrm>
          <a:prstGeom prst="rect">
            <a:avLst/>
          </a:prstGeom>
        </p:spPr>
      </p:pic>
      <p:sp>
        <p:nvSpPr>
          <p:cNvPr id="24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2931717" y="271197"/>
            <a:ext cx="631454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en-US" altLang="zh-CN" sz="9600" b="1" dirty="0" smtClean="0">
                <a:solidFill>
                  <a:schemeClr val="accent2"/>
                </a:solidFill>
                <a:effectLst>
                  <a:innerShdw blurRad="63500" dist="63500" dir="16200000">
                    <a:prstClr val="black">
                      <a:alpha val="20000"/>
                    </a:prstClr>
                  </a:innerShdw>
                </a:effectLst>
                <a:cs typeface="+mn-ea"/>
              </a:defRPr>
            </a:lvl1pPr>
          </a:lstStyle>
          <a:p>
            <a:pPr marL="0" lvl="0" algn="ctr" defTabSz="914377"/>
            <a:r>
              <a:rPr lang="en-US" altLang="zh-CN" dirty="0"/>
              <a:t>CONTENTS</a:t>
            </a:r>
          </a:p>
        </p:txBody>
      </p:sp>
      <p:sp>
        <p:nvSpPr>
          <p:cNvPr id="25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3822227" y="2544518"/>
            <a:ext cx="4547546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ONE  </a:t>
            </a:r>
            <a:r>
              <a:rPr lang="zh-CN" altLang="en-US" dirty="0"/>
              <a:t>工作回顾</a:t>
            </a:r>
          </a:p>
        </p:txBody>
      </p:sp>
      <p:sp>
        <p:nvSpPr>
          <p:cNvPr id="26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3822227" y="3429000"/>
            <a:ext cx="4547546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ONE  </a:t>
            </a:r>
            <a:r>
              <a:rPr lang="zh-CN" altLang="en-US" dirty="0"/>
              <a:t>工作回顾</a:t>
            </a:r>
          </a:p>
        </p:txBody>
      </p:sp>
      <p:sp>
        <p:nvSpPr>
          <p:cNvPr id="27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3822227" y="4287692"/>
            <a:ext cx="4547546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ONE  </a:t>
            </a:r>
            <a:r>
              <a:rPr lang="zh-CN" altLang="en-US" dirty="0"/>
              <a:t>工作回顾</a:t>
            </a:r>
          </a:p>
        </p:txBody>
      </p:sp>
    </p:spTree>
    <p:extLst>
      <p:ext uri="{BB962C8B-B14F-4D97-AF65-F5344CB8AC3E}">
        <p14:creationId xmlns:p14="http://schemas.microsoft.com/office/powerpoint/2010/main" val="2318619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146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87135"/>
            <a:ext cx="1828800" cy="243840"/>
          </a:xfrm>
          <a:prstGeom prst="rect">
            <a:avLst/>
          </a:prstGeom>
        </p:spPr>
      </p:pic>
      <p:sp>
        <p:nvSpPr>
          <p:cNvPr id="24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2931717" y="271197"/>
            <a:ext cx="631454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en-US" altLang="zh-CN" sz="9600" b="1" dirty="0" smtClean="0">
                <a:solidFill>
                  <a:schemeClr val="accent2"/>
                </a:solidFill>
                <a:effectLst>
                  <a:innerShdw blurRad="63500" dist="63500" dir="16200000">
                    <a:prstClr val="black">
                      <a:alpha val="20000"/>
                    </a:prstClr>
                  </a:innerShdw>
                </a:effectLst>
                <a:cs typeface="+mn-ea"/>
              </a:defRPr>
            </a:lvl1pPr>
          </a:lstStyle>
          <a:p>
            <a:pPr marL="0" lvl="0" algn="ctr" defTabSz="914377"/>
            <a:r>
              <a:rPr lang="en-US" altLang="zh-CN" dirty="0"/>
              <a:t>CONTENTS</a:t>
            </a:r>
          </a:p>
        </p:txBody>
      </p:sp>
      <p:sp>
        <p:nvSpPr>
          <p:cNvPr id="25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3822227" y="2190575"/>
            <a:ext cx="4547546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ONE  </a:t>
            </a:r>
            <a:r>
              <a:rPr lang="zh-CN" altLang="en-US" dirty="0"/>
              <a:t>工作回顾</a:t>
            </a:r>
          </a:p>
        </p:txBody>
      </p:sp>
      <p:sp>
        <p:nvSpPr>
          <p:cNvPr id="26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3822227" y="3075057"/>
            <a:ext cx="4547546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ONE  </a:t>
            </a:r>
            <a:r>
              <a:rPr lang="zh-CN" altLang="en-US" dirty="0"/>
              <a:t>工作回顾</a:t>
            </a:r>
          </a:p>
        </p:txBody>
      </p:sp>
      <p:sp>
        <p:nvSpPr>
          <p:cNvPr id="27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3822227" y="3933749"/>
            <a:ext cx="4547546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ONE  </a:t>
            </a:r>
            <a:r>
              <a:rPr lang="zh-CN" altLang="en-US" dirty="0"/>
              <a:t>工作回顾</a:t>
            </a:r>
          </a:p>
        </p:txBody>
      </p:sp>
      <p:sp>
        <p:nvSpPr>
          <p:cNvPr id="28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3822227" y="4792441"/>
            <a:ext cx="4547546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ONE  </a:t>
            </a:r>
            <a:r>
              <a:rPr lang="zh-CN" altLang="en-US" dirty="0"/>
              <a:t>工作回顾</a:t>
            </a:r>
          </a:p>
        </p:txBody>
      </p:sp>
    </p:spTree>
    <p:extLst>
      <p:ext uri="{BB962C8B-B14F-4D97-AF65-F5344CB8AC3E}">
        <p14:creationId xmlns:p14="http://schemas.microsoft.com/office/powerpoint/2010/main" val="3020614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146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87135"/>
            <a:ext cx="1828800" cy="243840"/>
          </a:xfrm>
          <a:prstGeom prst="rect">
            <a:avLst/>
          </a:prstGeom>
        </p:spPr>
      </p:pic>
      <p:sp>
        <p:nvSpPr>
          <p:cNvPr id="24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2931717" y="271197"/>
            <a:ext cx="631454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en-US" altLang="zh-CN" sz="9600" b="1" dirty="0" smtClean="0">
                <a:solidFill>
                  <a:schemeClr val="accent2"/>
                </a:solidFill>
                <a:effectLst>
                  <a:innerShdw blurRad="63500" dist="63500" dir="16200000">
                    <a:prstClr val="black">
                      <a:alpha val="20000"/>
                    </a:prstClr>
                  </a:innerShdw>
                </a:effectLst>
                <a:cs typeface="+mn-ea"/>
              </a:defRPr>
            </a:lvl1pPr>
          </a:lstStyle>
          <a:p>
            <a:pPr marL="0" lvl="0" algn="ctr" defTabSz="914377"/>
            <a:r>
              <a:rPr lang="en-US" altLang="zh-CN" dirty="0"/>
              <a:t>CONTENTS</a:t>
            </a:r>
          </a:p>
        </p:txBody>
      </p:sp>
      <p:sp>
        <p:nvSpPr>
          <p:cNvPr id="25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3822227" y="2190575"/>
            <a:ext cx="4547546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ONE  </a:t>
            </a:r>
            <a:r>
              <a:rPr lang="zh-CN" altLang="en-US" dirty="0"/>
              <a:t>工作回顾</a:t>
            </a:r>
          </a:p>
        </p:txBody>
      </p:sp>
      <p:sp>
        <p:nvSpPr>
          <p:cNvPr id="26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3822227" y="3075057"/>
            <a:ext cx="4547546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ONE  </a:t>
            </a:r>
            <a:r>
              <a:rPr lang="zh-CN" altLang="en-US" dirty="0"/>
              <a:t>工作回顾</a:t>
            </a:r>
          </a:p>
        </p:txBody>
      </p:sp>
      <p:sp>
        <p:nvSpPr>
          <p:cNvPr id="27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3822227" y="3933749"/>
            <a:ext cx="4547546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ONE  </a:t>
            </a:r>
            <a:r>
              <a:rPr lang="zh-CN" altLang="en-US" dirty="0"/>
              <a:t>工作回顾</a:t>
            </a:r>
          </a:p>
        </p:txBody>
      </p:sp>
      <p:sp>
        <p:nvSpPr>
          <p:cNvPr id="28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3822227" y="4792441"/>
            <a:ext cx="4547546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ONE  </a:t>
            </a:r>
            <a:r>
              <a:rPr lang="zh-CN" altLang="en-US" dirty="0"/>
              <a:t>工作回顾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7" hasCustomPrompt="1"/>
          </p:nvPr>
        </p:nvSpPr>
        <p:spPr>
          <a:xfrm>
            <a:off x="3822227" y="5603715"/>
            <a:ext cx="4547546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ONE  </a:t>
            </a:r>
            <a:r>
              <a:rPr lang="zh-CN" altLang="en-US" dirty="0"/>
              <a:t>工作回顾</a:t>
            </a:r>
          </a:p>
        </p:txBody>
      </p:sp>
    </p:spTree>
    <p:extLst>
      <p:ext uri="{BB962C8B-B14F-4D97-AF65-F5344CB8AC3E}">
        <p14:creationId xmlns:p14="http://schemas.microsoft.com/office/powerpoint/2010/main" val="284988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146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87135"/>
            <a:ext cx="1828800" cy="243840"/>
          </a:xfrm>
          <a:prstGeom prst="rect">
            <a:avLst/>
          </a:prstGeom>
        </p:spPr>
      </p:pic>
      <p:sp>
        <p:nvSpPr>
          <p:cNvPr id="24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2931717" y="271197"/>
            <a:ext cx="631454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en-US" altLang="zh-CN" sz="9600" b="1" dirty="0" smtClean="0">
                <a:solidFill>
                  <a:schemeClr val="accent2"/>
                </a:solidFill>
                <a:effectLst>
                  <a:innerShdw blurRad="63500" dist="63500" dir="16200000">
                    <a:prstClr val="black">
                      <a:alpha val="20000"/>
                    </a:prstClr>
                  </a:innerShdw>
                </a:effectLst>
                <a:cs typeface="+mn-ea"/>
              </a:defRPr>
            </a:lvl1pPr>
          </a:lstStyle>
          <a:p>
            <a:pPr marL="0" lvl="0" algn="ctr" defTabSz="914377"/>
            <a:r>
              <a:rPr lang="en-US" altLang="zh-CN" dirty="0"/>
              <a:t>CONTENTS</a:t>
            </a:r>
          </a:p>
        </p:txBody>
      </p:sp>
      <p:sp>
        <p:nvSpPr>
          <p:cNvPr id="25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3822227" y="1933183"/>
            <a:ext cx="4547546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ONE  </a:t>
            </a:r>
            <a:r>
              <a:rPr lang="zh-CN" altLang="en-US" dirty="0"/>
              <a:t>工作回顾</a:t>
            </a:r>
          </a:p>
        </p:txBody>
      </p:sp>
      <p:sp>
        <p:nvSpPr>
          <p:cNvPr id="26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3822227" y="2669982"/>
            <a:ext cx="4547546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ONE  </a:t>
            </a:r>
            <a:r>
              <a:rPr lang="zh-CN" altLang="en-US" dirty="0"/>
              <a:t>工作回顾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3822227" y="3406328"/>
            <a:ext cx="4547546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ONE  </a:t>
            </a:r>
            <a:r>
              <a:rPr lang="zh-CN" altLang="en-US" dirty="0"/>
              <a:t>工作回顾</a:t>
            </a:r>
          </a:p>
        </p:txBody>
      </p:sp>
      <p:sp>
        <p:nvSpPr>
          <p:cNvPr id="11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3822227" y="4143127"/>
            <a:ext cx="4547546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ONE  </a:t>
            </a:r>
            <a:r>
              <a:rPr lang="zh-CN" altLang="en-US" dirty="0"/>
              <a:t>工作回顾</a:t>
            </a:r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17" hasCustomPrompt="1"/>
          </p:nvPr>
        </p:nvSpPr>
        <p:spPr>
          <a:xfrm>
            <a:off x="3822227" y="4879418"/>
            <a:ext cx="4547546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ONE  </a:t>
            </a:r>
            <a:r>
              <a:rPr lang="zh-CN" altLang="en-US" dirty="0"/>
              <a:t>工作回顾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18" hasCustomPrompt="1"/>
          </p:nvPr>
        </p:nvSpPr>
        <p:spPr>
          <a:xfrm>
            <a:off x="3822227" y="5616217"/>
            <a:ext cx="4547546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ONE  </a:t>
            </a:r>
            <a:r>
              <a:rPr lang="zh-CN" altLang="en-US" dirty="0"/>
              <a:t>工作回顾</a:t>
            </a:r>
          </a:p>
        </p:txBody>
      </p:sp>
    </p:spTree>
    <p:extLst>
      <p:ext uri="{BB962C8B-B14F-4D97-AF65-F5344CB8AC3E}">
        <p14:creationId xmlns:p14="http://schemas.microsoft.com/office/powerpoint/2010/main" val="3737554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3289738"/>
            <a:ext cx="629920" cy="21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537372" y="3289738"/>
            <a:ext cx="5654627" cy="21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986909" y="3149404"/>
            <a:ext cx="5093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377">
              <a:buNone/>
              <a:defRPr kumimoji="1" lang="zh-CN" altLang="en-US" sz="8000" dirty="0" smtClean="0">
                <a:solidFill>
                  <a:schemeClr val="bg1"/>
                </a:solidFill>
                <a:effectLst>
                  <a:innerShdw blurRad="63500" dist="63500" dir="16200000">
                    <a:prstClr val="black">
                      <a:alpha val="20000"/>
                    </a:prstClr>
                  </a:innerShdw>
                </a:effectLst>
                <a:cs typeface="+mn-ea"/>
              </a:defRPr>
            </a:lvl1pPr>
          </a:lstStyle>
          <a:p>
            <a:pPr marL="0" lvl="0" defTabSz="914377"/>
            <a:r>
              <a:rPr lang="en-US" altLang="zh-CN" dirty="0"/>
              <a:t>PART ONE</a:t>
            </a:r>
          </a:p>
        </p:txBody>
      </p:sp>
      <p:sp>
        <p:nvSpPr>
          <p:cNvPr id="11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986909" y="4114800"/>
            <a:ext cx="5109091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9600" b="1" dirty="0" smtClean="0">
                <a:solidFill>
                  <a:schemeClr val="bg1"/>
                </a:solidFill>
                <a:effectLst>
                  <a:innerShdw blurRad="63500" dist="63500" dir="16200000">
                    <a:prstClr val="black">
                      <a:alpha val="20000"/>
                    </a:prstClr>
                  </a:innerShdw>
                </a:effectLst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9600" b="1" dirty="0">
                <a:solidFill>
                  <a:schemeClr val="bg1"/>
                </a:solidFill>
                <a:effectLst>
                  <a:innerShdw blurRad="63500" dist="63500" dir="16200000">
                    <a:prstClr val="black">
                      <a:alpha val="20000"/>
                    </a:prstClr>
                  </a:innerShdw>
                </a:effectLst>
                <a:cs typeface="+mn-ea"/>
                <a:sym typeface="+mn-lt"/>
              </a:rPr>
              <a:t>工作回顾</a:t>
            </a:r>
          </a:p>
        </p:txBody>
      </p:sp>
    </p:spTree>
    <p:extLst>
      <p:ext uri="{BB962C8B-B14F-4D97-AF65-F5344CB8AC3E}">
        <p14:creationId xmlns:p14="http://schemas.microsoft.com/office/powerpoint/2010/main" val="301687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2000" cy="934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146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30491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454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2000" cy="934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146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30491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直角三角形 4"/>
          <p:cNvSpPr/>
          <p:nvPr userDrawn="1"/>
        </p:nvSpPr>
        <p:spPr>
          <a:xfrm>
            <a:off x="215462" y="1087749"/>
            <a:ext cx="11415604" cy="555478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0800000">
            <a:off x="560934" y="1072055"/>
            <a:ext cx="11415604" cy="5554789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231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899449"/>
            <a:ext cx="12192000" cy="52778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30491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146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913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699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05" r:id="rId2"/>
    <p:sldLayoutId id="2147483690" r:id="rId3"/>
    <p:sldLayoutId id="2147483706" r:id="rId4"/>
    <p:sldLayoutId id="2147483707" r:id="rId5"/>
    <p:sldLayoutId id="214748370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68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sc.gov.tw/ch/home.jsp?id=131&amp;parentpath=0,2" TargetMode="Externa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728" y="1733287"/>
            <a:ext cx="4884866" cy="399249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212386" y="1371337"/>
            <a:ext cx="7088800" cy="1089529"/>
          </a:xfrm>
        </p:spPr>
        <p:txBody>
          <a:bodyPr/>
          <a:lstStyle/>
          <a:p>
            <a:r>
              <a:rPr lang="en-US" altLang="zh-CN" sz="7200" b="1" dirty="0" smtClean="0"/>
              <a:t>DATA ANALYSIS</a:t>
            </a:r>
            <a:endParaRPr lang="en-US" altLang="zh-CN" sz="7200" b="1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82299" y="3609506"/>
            <a:ext cx="5948974" cy="1754326"/>
          </a:xfrm>
        </p:spPr>
        <p:txBody>
          <a:bodyPr/>
          <a:lstStyle/>
          <a:p>
            <a:r>
              <a:rPr lang="en-US" altLang="zh-CN" dirty="0"/>
              <a:t>A Case Study </a:t>
            </a:r>
            <a:r>
              <a:rPr lang="en-US" altLang="zh-CN" dirty="0" smtClean="0"/>
              <a:t>of </a:t>
            </a:r>
            <a:r>
              <a:rPr lang="en-US" altLang="zh-TW" dirty="0"/>
              <a:t>Cathay Holdings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34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986909" y="3149404"/>
            <a:ext cx="3462807" cy="2436564"/>
          </a:xfrm>
        </p:spPr>
        <p:txBody>
          <a:bodyPr/>
          <a:lstStyle/>
          <a:p>
            <a:r>
              <a:rPr lang="en-US" altLang="zh-TW" dirty="0"/>
              <a:t>PART </a:t>
            </a:r>
            <a:r>
              <a:rPr lang="en-US" altLang="zh-TW" dirty="0" smtClean="0"/>
              <a:t>4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86909" y="4114800"/>
            <a:ext cx="5724644" cy="1089529"/>
          </a:xfrm>
        </p:spPr>
        <p:txBody>
          <a:bodyPr/>
          <a:lstStyle/>
          <a:p>
            <a:r>
              <a:rPr lang="zh-TW" altLang="en-US" sz="7200" dirty="0"/>
              <a:t>客服</a:t>
            </a:r>
            <a:r>
              <a:rPr lang="zh-TW" altLang="en-US" sz="7200" dirty="0" smtClean="0"/>
              <a:t>中心進</a:t>
            </a:r>
            <a:r>
              <a:rPr lang="zh-TW" altLang="en-US" sz="7200" dirty="0"/>
              <a:t>件</a:t>
            </a:r>
          </a:p>
        </p:txBody>
      </p:sp>
    </p:spTree>
    <p:extLst>
      <p:ext uri="{BB962C8B-B14F-4D97-AF65-F5344CB8AC3E}">
        <p14:creationId xmlns:p14="http://schemas.microsoft.com/office/powerpoint/2010/main" val="346967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ea typeface="+mn-ea"/>
                <a:cs typeface="+mn-ea"/>
                <a:sym typeface="+mn-lt"/>
              </a:rPr>
              <a:t>PART</a:t>
            </a:r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en-US" altLang="zh-CN" dirty="0" smtClean="0">
                <a:latin typeface="+mn-lt"/>
                <a:ea typeface="+mn-ea"/>
                <a:cs typeface="+mn-ea"/>
                <a:sym typeface="+mn-lt"/>
              </a:rPr>
              <a:t>4 </a:t>
            </a:r>
            <a:r>
              <a:rPr kumimoji="1" lang="zh-TW" altLang="en-US" dirty="0" smtClean="0">
                <a:latin typeface="+mn-lt"/>
                <a:ea typeface="+mn-ea"/>
                <a:cs typeface="+mn-ea"/>
                <a:sym typeface="+mn-lt"/>
              </a:rPr>
              <a:t>客服中心進件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59004" y="1649419"/>
            <a:ext cx="704192" cy="7041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38393" y="4900692"/>
            <a:ext cx="704192" cy="704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788215" y="1732548"/>
            <a:ext cx="704192" cy="704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805815" y="4904584"/>
            <a:ext cx="704192" cy="7041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1542585" y="1674919"/>
            <a:ext cx="4757063" cy="292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通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話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型態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>
              <a:lnSpc>
                <a:spcPct val="130000"/>
              </a:lnSpc>
              <a:defRPr/>
            </a:pPr>
            <a:r>
              <a:rPr lang="en-US" altLang="zh-TW" sz="2400" dirty="0" err="1"/>
              <a:t>call_out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包括</a:t>
            </a:r>
            <a:r>
              <a:rPr lang="zh-TW" altLang="en-US" sz="2400" dirty="0"/>
              <a:t>電話行銷、催帳</a:t>
            </a:r>
            <a:r>
              <a:rPr lang="zh-TW" altLang="en-US" sz="2400" dirty="0" smtClean="0"/>
              <a:t>等</a:t>
            </a:r>
            <a:r>
              <a:rPr lang="en-US" altLang="zh-TW" sz="2400" dirty="0" smtClean="0"/>
              <a:t>)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TW" sz="2400" dirty="0" smtClean="0"/>
              <a:t>Inbound(</a:t>
            </a:r>
            <a:r>
              <a:rPr lang="zh-TW" altLang="en-US" sz="2400" dirty="0" smtClean="0"/>
              <a:t>接</a:t>
            </a:r>
            <a:r>
              <a:rPr lang="zh-TW" altLang="en-US" sz="2400" dirty="0"/>
              <a:t>聽客戶打進來的</a:t>
            </a:r>
            <a:r>
              <a:rPr lang="zh-TW" altLang="en-US" sz="2400" dirty="0" smtClean="0"/>
              <a:t>電話</a:t>
            </a:r>
            <a:r>
              <a:rPr lang="en-US" altLang="zh-TW" sz="2400" dirty="0" smtClean="0"/>
              <a:t>)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TW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group_callback</a:t>
            </a:r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  <a:defRPr/>
            </a:pPr>
            <a:r>
              <a:rPr lang="en-US" altLang="zh-TW" sz="2400" dirty="0" err="1" smtClean="0"/>
              <a:t>personal_callback</a:t>
            </a:r>
            <a:endParaRPr lang="en-US" altLang="zh-TW" sz="2400" dirty="0" smtClean="0"/>
          </a:p>
          <a:p>
            <a:pPr lvl="0">
              <a:lnSpc>
                <a:spcPct val="130000"/>
              </a:lnSpc>
              <a:defRPr/>
            </a:pPr>
            <a:r>
              <a:rPr lang="en-US" altLang="zh-TW" sz="2400" dirty="0" err="1" smtClean="0"/>
              <a:t>transfer_call</a:t>
            </a:r>
            <a:r>
              <a:rPr lang="zh-TW" altLang="en-US" sz="2400" dirty="0" smtClean="0"/>
              <a:t> 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轉接</a:t>
            </a: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)</a:t>
            </a:r>
          </a:p>
        </p:txBody>
      </p:sp>
      <p:sp>
        <p:nvSpPr>
          <p:cNvPr id="26" name="文本框 8"/>
          <p:cNvSpPr txBox="1"/>
          <p:nvPr/>
        </p:nvSpPr>
        <p:spPr>
          <a:xfrm>
            <a:off x="1542585" y="4900692"/>
            <a:ext cx="403460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來電原因、問題類別：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上百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項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文本框 8"/>
          <p:cNvSpPr txBox="1"/>
          <p:nvPr/>
        </p:nvSpPr>
        <p:spPr>
          <a:xfrm>
            <a:off x="7556099" y="1732548"/>
            <a:ext cx="403460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問題所屬產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品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6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個類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別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文本框 8"/>
          <p:cNvSpPr txBox="1"/>
          <p:nvPr/>
        </p:nvSpPr>
        <p:spPr>
          <a:xfrm>
            <a:off x="7600302" y="4900692"/>
            <a:ext cx="403460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資料量：</a:t>
            </a: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lvl="0">
              <a:lnSpc>
                <a:spcPct val="130000"/>
              </a:lnSpc>
              <a:defRPr/>
            </a:pPr>
            <a:r>
              <a:rPr lang="zh-TW" altLang="en-US" sz="2400" dirty="0"/>
              <a:t>約</a:t>
            </a:r>
            <a:r>
              <a:rPr lang="en-US" altLang="zh-TW" sz="2400" dirty="0" smtClean="0"/>
              <a:t>2,800</a:t>
            </a:r>
            <a:r>
              <a:rPr lang="zh-TW" altLang="en-US" sz="2400" dirty="0" smtClean="0"/>
              <a:t>萬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筆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788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986909" y="3149404"/>
            <a:ext cx="3462807" cy="2436564"/>
          </a:xfrm>
        </p:spPr>
        <p:txBody>
          <a:bodyPr/>
          <a:lstStyle/>
          <a:p>
            <a:r>
              <a:rPr lang="en-US" altLang="zh-TW" dirty="0"/>
              <a:t>PART </a:t>
            </a:r>
            <a:r>
              <a:rPr lang="en-US" altLang="zh-TW" dirty="0" smtClean="0"/>
              <a:t>5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86909" y="4114800"/>
            <a:ext cx="5415265" cy="1006429"/>
          </a:xfrm>
        </p:spPr>
        <p:txBody>
          <a:bodyPr/>
          <a:lstStyle/>
          <a:p>
            <a:r>
              <a:rPr lang="en-US" altLang="zh-TW" sz="6600" dirty="0" smtClean="0"/>
              <a:t>My Bank</a:t>
            </a:r>
            <a:r>
              <a:rPr lang="zh-TW" altLang="en-US" sz="6600" dirty="0" smtClean="0"/>
              <a:t>交易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21432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ea typeface="+mn-ea"/>
                <a:cs typeface="+mn-ea"/>
                <a:sym typeface="+mn-lt"/>
              </a:rPr>
              <a:t>PART</a:t>
            </a:r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en-US" altLang="zh-TW" dirty="0"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1" lang="en-US" altLang="zh-CN"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TW" dirty="0"/>
              <a:t>My Bank</a:t>
            </a:r>
            <a:r>
              <a:rPr lang="zh-TW" altLang="en-US" dirty="0"/>
              <a:t>交易</a:t>
            </a:r>
          </a:p>
        </p:txBody>
      </p:sp>
      <p:sp>
        <p:nvSpPr>
          <p:cNvPr id="6" name="椭圆 5"/>
          <p:cNvSpPr/>
          <p:nvPr/>
        </p:nvSpPr>
        <p:spPr>
          <a:xfrm>
            <a:off x="659004" y="1202838"/>
            <a:ext cx="704192" cy="7041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788215" y="3662561"/>
            <a:ext cx="704192" cy="704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788215" y="1732548"/>
            <a:ext cx="704192" cy="704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1363196" y="999638"/>
            <a:ext cx="4757063" cy="585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交易</a:t>
            </a:r>
            <a:r>
              <a:rPr lang="zh-TW" altLang="en-US" noProof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性質</a:t>
            </a:r>
            <a:r>
              <a:rPr kumimoji="0" lang="zh-TW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  <a:defRPr/>
            </a:pPr>
            <a:r>
              <a:rPr lang="en-US" altLang="zh-TW" dirty="0" err="1"/>
              <a:t>credit_card_payment</a:t>
            </a:r>
            <a:r>
              <a:rPr lang="en-US" altLang="zh-TW" dirty="0"/>
              <a:t>  </a:t>
            </a:r>
            <a:r>
              <a:rPr lang="en-US" altLang="zh-TW" dirty="0" err="1"/>
              <a:t>deposit_foreign_currency_CD</a:t>
            </a:r>
            <a:r>
              <a:rPr lang="en-US" altLang="zh-TW" dirty="0"/>
              <a:t> </a:t>
            </a:r>
            <a:r>
              <a:rPr lang="en-US" altLang="zh-TW" dirty="0" err="1"/>
              <a:t>deposit_TWD_CD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pPr lvl="0">
              <a:lnSpc>
                <a:spcPct val="130000"/>
              </a:lnSpc>
              <a:defRPr/>
            </a:pPr>
            <a:r>
              <a:rPr lang="en-US" altLang="zh-TW" dirty="0" err="1" smtClean="0"/>
              <a:t>fixed_quota_purchase</a:t>
            </a:r>
            <a:r>
              <a:rPr lang="en-US" altLang="zh-TW" dirty="0" smtClean="0"/>
              <a:t>(</a:t>
            </a:r>
            <a:r>
              <a:rPr lang="zh-TW" altLang="en-US" dirty="0" smtClean="0"/>
              <a:t>定額購買</a:t>
            </a:r>
            <a:r>
              <a:rPr lang="en-US" altLang="zh-TW" dirty="0" smtClean="0"/>
              <a:t>) </a:t>
            </a:r>
            <a:r>
              <a:rPr lang="en-US" altLang="zh-TW" dirty="0" err="1" smtClean="0"/>
              <a:t>fixed_quota_switch</a:t>
            </a:r>
            <a:r>
              <a:rPr lang="en-US" altLang="zh-TW" dirty="0" smtClean="0"/>
              <a:t> (</a:t>
            </a:r>
            <a:r>
              <a:rPr lang="zh-TW" altLang="en-US" dirty="0" smtClean="0"/>
              <a:t>定額轉換</a:t>
            </a:r>
            <a:r>
              <a:rPr lang="en-US" altLang="zh-TW" dirty="0" smtClean="0"/>
              <a:t>)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TW" dirty="0" err="1"/>
              <a:t>foreign_currency_transfer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pPr lvl="0">
              <a:lnSpc>
                <a:spcPct val="130000"/>
              </a:lnSpc>
              <a:defRPr/>
            </a:pPr>
            <a:r>
              <a:rPr lang="en-US" altLang="zh-TW" dirty="0" err="1"/>
              <a:t>general_purchase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pPr lvl="0">
              <a:lnSpc>
                <a:spcPct val="130000"/>
              </a:lnSpc>
              <a:defRPr/>
            </a:pPr>
            <a:r>
              <a:rPr lang="en-US" altLang="zh-TW" dirty="0" err="1"/>
              <a:t>general_redeem</a:t>
            </a:r>
            <a:r>
              <a:rPr lang="en-US" altLang="zh-TW" dirty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一般贖回</a:t>
            </a:r>
            <a:r>
              <a:rPr lang="en-US" altLang="zh-TW" dirty="0" smtClean="0"/>
              <a:t>)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TW" dirty="0" err="1"/>
              <a:t>general_switch</a:t>
            </a:r>
            <a:r>
              <a:rPr lang="en-US" altLang="zh-TW" dirty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一般轉換</a:t>
            </a:r>
            <a:r>
              <a:rPr lang="en-US" altLang="zh-TW" dirty="0" smtClean="0"/>
              <a:t>)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TW" dirty="0"/>
              <a:t>loan </a:t>
            </a:r>
            <a:endParaRPr lang="en-US" altLang="zh-TW" dirty="0" smtClean="0"/>
          </a:p>
          <a:p>
            <a:pPr lvl="0">
              <a:lnSpc>
                <a:spcPct val="130000"/>
              </a:lnSpc>
              <a:defRPr/>
            </a:pPr>
            <a:r>
              <a:rPr lang="en-US" altLang="zh-TW" dirty="0" err="1"/>
              <a:t>other_payment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pPr lvl="0">
              <a:lnSpc>
                <a:spcPct val="130000"/>
              </a:lnSpc>
              <a:defRPr/>
            </a:pPr>
            <a:r>
              <a:rPr lang="en-US" altLang="zh-TW" dirty="0" err="1"/>
              <a:t>public_utility_payment</a:t>
            </a:r>
            <a:r>
              <a:rPr lang="en-US" altLang="zh-TW" dirty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代收費用</a:t>
            </a:r>
            <a:r>
              <a:rPr lang="en-US" altLang="zh-TW" dirty="0" smtClean="0"/>
              <a:t>)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TW" dirty="0" err="1" smtClean="0"/>
              <a:t>remit_foreign_currency</a:t>
            </a:r>
            <a:r>
              <a:rPr lang="en-US" altLang="zh-TW" dirty="0" smtClean="0"/>
              <a:t>(</a:t>
            </a:r>
            <a:r>
              <a:rPr lang="zh-TW" altLang="en-US" dirty="0" smtClean="0"/>
              <a:t>外幣結匯</a:t>
            </a:r>
            <a:r>
              <a:rPr lang="en-US" altLang="zh-TW" dirty="0" smtClean="0"/>
              <a:t>) 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TW" dirty="0" err="1"/>
              <a:t>remit_TWD</a:t>
            </a:r>
            <a:r>
              <a:rPr lang="en-US" altLang="zh-TW" dirty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台幣結匯</a:t>
            </a:r>
            <a:r>
              <a:rPr lang="en-US" altLang="zh-TW" dirty="0" smtClean="0"/>
              <a:t>)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TW" dirty="0"/>
              <a:t>transfer </a:t>
            </a:r>
            <a:r>
              <a:rPr lang="en-US" altLang="zh-TW" dirty="0" smtClean="0"/>
              <a:t>(</a:t>
            </a:r>
            <a:r>
              <a:rPr lang="zh-TW" altLang="en-US" dirty="0" smtClean="0"/>
              <a:t>轉帳</a:t>
            </a:r>
            <a:r>
              <a:rPr lang="en-US" altLang="zh-TW" dirty="0" smtClean="0"/>
              <a:t>)</a:t>
            </a:r>
            <a:endParaRPr kumimoji="0" lang="en-US" altLang="zh-TW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文本框 8"/>
          <p:cNvSpPr txBox="1"/>
          <p:nvPr/>
        </p:nvSpPr>
        <p:spPr>
          <a:xfrm>
            <a:off x="7556099" y="1732548"/>
            <a:ext cx="403460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交易通路：</a:t>
            </a: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手機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WEB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文本框 8"/>
          <p:cNvSpPr txBox="1"/>
          <p:nvPr/>
        </p:nvSpPr>
        <p:spPr>
          <a:xfrm>
            <a:off x="7600302" y="3662561"/>
            <a:ext cx="403460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資料量：</a:t>
            </a: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lvl="0">
              <a:lnSpc>
                <a:spcPct val="130000"/>
              </a:lnSpc>
              <a:defRPr/>
            </a:pPr>
            <a:r>
              <a:rPr lang="zh-TW" altLang="en-US" sz="2400" dirty="0"/>
              <a:t>約</a:t>
            </a:r>
            <a:r>
              <a:rPr lang="en-US" altLang="zh-TW" sz="2400" dirty="0" smtClean="0"/>
              <a:t>2,800</a:t>
            </a:r>
            <a:r>
              <a:rPr lang="zh-TW" altLang="en-US" sz="2400" dirty="0" smtClean="0"/>
              <a:t>萬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筆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595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 smtClean="0"/>
              <a:t>金融重大事件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339273" y="1754909"/>
            <a:ext cx="520007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2"/>
              </a:rPr>
              <a:t>金管會 裁罰案件</a:t>
            </a:r>
            <a:endParaRPr lang="en-US" altLang="zh-TW" sz="2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洗錢</a:t>
            </a:r>
            <a:endParaRPr lang="en-US" altLang="zh-TW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重裁</a:t>
            </a:r>
            <a:endParaRPr lang="en-US" altLang="zh-TW" sz="2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盜</a:t>
            </a:r>
            <a:r>
              <a:rPr lang="zh-TW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領</a:t>
            </a:r>
            <a:endParaRPr lang="en-US" altLang="zh-TW" sz="2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TW" sz="2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617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Header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205778" y="1177637"/>
            <a:ext cx="2769996" cy="47365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Profile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5779" y="1727838"/>
            <a:ext cx="2769996" cy="473725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身分證字號	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P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ID)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  <a:p>
            <a:pPr>
              <a:lnSpc>
                <a:spcPct val="13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生日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(Birthday)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  <a:p>
            <a:pPr>
              <a:lnSpc>
                <a:spcPct val="13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性別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(Gender)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  <a:p>
            <a:pPr>
              <a:lnSpc>
                <a:spcPct val="13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通訊地區域	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Comm_Area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  <a:p>
            <a:pPr>
              <a:lnSpc>
                <a:spcPct val="13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通訊地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郵遞區號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Comm_Areacode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  <a:p>
            <a:pPr>
              <a:lnSpc>
                <a:spcPct val="13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戶籍地區域	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House_Area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  <a:p>
            <a:pPr>
              <a:lnSpc>
                <a:spcPct val="13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戶籍地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郵遞區號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House_AreaCode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  <a:p>
            <a:pPr>
              <a:lnSpc>
                <a:spcPct val="13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近三個月平均總資產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餘額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(BOA)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  <a:p>
            <a:pPr>
              <a:lnSpc>
                <a:spcPct val="13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近一年淨收	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(Rev)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  <a:p>
            <a:pPr>
              <a:lnSpc>
                <a:spcPct val="13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最早往來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日期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Date_Arrival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  <a:p>
            <a:pPr>
              <a:lnSpc>
                <a:spcPct val="13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是否有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信用卡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Credit_Card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  <a:p>
            <a:pPr>
              <a:lnSpc>
                <a:spcPct val="13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是否有貸款	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(L</a:t>
            </a:r>
            <a:r>
              <a:rPr lang="en-US" altLang="zh-TW" sz="1400" dirty="0" smtClean="0"/>
              <a:t>oan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  <a:p>
            <a:pPr>
              <a:lnSpc>
                <a:spcPct val="13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是否有存款	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(Saving)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  <a:p>
            <a:pPr>
              <a:lnSpc>
                <a:spcPct val="13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是否有理財	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(FM)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  <a:p>
            <a:pPr>
              <a:lnSpc>
                <a:spcPct val="13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資料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日期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Data_Date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3132934" y="1177636"/>
            <a:ext cx="3379183" cy="47365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信用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</a:p>
        </p:txBody>
      </p:sp>
      <p:sp>
        <p:nvSpPr>
          <p:cNvPr id="9" name="矩形 8"/>
          <p:cNvSpPr/>
          <p:nvPr/>
        </p:nvSpPr>
        <p:spPr>
          <a:xfrm>
            <a:off x="3140889" y="1727838"/>
            <a:ext cx="3371229" cy="473725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customer_id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待刪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身分證字號	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(PID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消費性質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action_type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消費日期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action_time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TW" sz="1400" dirty="0" err="1"/>
              <a:t>merchant_nbr</a:t>
            </a:r>
            <a:r>
              <a:rPr lang="en-US" altLang="zh-TW" sz="1400" dirty="0"/>
              <a:t> </a:t>
            </a:r>
            <a:r>
              <a:rPr lang="en-US" altLang="zh-TW" sz="1400" dirty="0" smtClean="0"/>
              <a:t>(</a:t>
            </a:r>
            <a:r>
              <a:rPr lang="zh-TW" altLang="en-US" sz="1400" dirty="0" smtClean="0"/>
              <a:t>待刪</a:t>
            </a:r>
            <a:r>
              <a:rPr lang="en-US" altLang="zh-TW" sz="1400" dirty="0" smtClean="0"/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店家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編號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/>
              <a:t>merchant_nbr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credit_card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待刪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/>
              <a:t>卡</a:t>
            </a:r>
            <a:r>
              <a:rPr lang="zh-TW" altLang="en-US" sz="1400" dirty="0" smtClean="0"/>
              <a:t>號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card_id</a:t>
            </a:r>
            <a:r>
              <a:rPr lang="en-US" altLang="zh-TW" sz="1400" dirty="0" smtClean="0"/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消費金額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txn_amt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待整理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消費原幣別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original_currency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整理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消費分類描述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c_category_desc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整理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MCC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描述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mcc_desc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整理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MCC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代號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mcc_code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整理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信用卡種類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card_type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整理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信用卡等級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card_level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整理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16-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待刪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17-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待刪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6669277" y="1177636"/>
            <a:ext cx="4542274" cy="47365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ATM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01934" y="1758094"/>
            <a:ext cx="4509617" cy="473725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customer_id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待刪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身分證字號	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(PID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 smtClean="0"/>
              <a:t>交易類型</a:t>
            </a:r>
            <a:r>
              <a:rPr lang="en-US" altLang="zh-TW" sz="1400" dirty="0" smtClean="0"/>
              <a:t> 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action_type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交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易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時間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action_time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  <a:endParaRPr lang="en-US" altLang="zh-TW" sz="1400" dirty="0" smtClean="0"/>
          </a:p>
          <a:p>
            <a:pPr>
              <a:lnSpc>
                <a:spcPct val="130000"/>
              </a:lnSpc>
            </a:pPr>
            <a:r>
              <a:rPr lang="zh-TW" altLang="en-US" sz="1400" dirty="0" smtClean="0"/>
              <a:t>帳戶類</a:t>
            </a:r>
            <a:r>
              <a:rPr lang="zh-TW" altLang="en-US" sz="1400" dirty="0"/>
              <a:t>型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account_type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  <a:p>
            <a:pPr>
              <a:lnSpc>
                <a:spcPct val="130000"/>
              </a:lnSpc>
            </a:pPr>
            <a:r>
              <a:rPr lang="zh-TW" altLang="en-US" sz="1400" dirty="0"/>
              <a:t>帳號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accout</a:t>
            </a:r>
            <a:r>
              <a:rPr lang="en-US" altLang="zh-TW" sz="1400" dirty="0" smtClean="0"/>
              <a:t>)</a:t>
            </a:r>
          </a:p>
          <a:p>
            <a:pPr>
              <a:lnSpc>
                <a:spcPct val="130000"/>
              </a:lnSpc>
            </a:pPr>
            <a:r>
              <a:rPr lang="en-US" altLang="zh-TW" sz="1400" dirty="0" err="1" smtClean="0"/>
              <a:t>atm</a:t>
            </a:r>
            <a:r>
              <a:rPr lang="en-US" altLang="zh-TW" sz="1400" dirty="0" smtClean="0"/>
              <a:t>(</a:t>
            </a:r>
            <a:r>
              <a:rPr lang="zh-TW" altLang="en-US" sz="1400" dirty="0" smtClean="0"/>
              <a:t>待刪</a:t>
            </a:r>
            <a:r>
              <a:rPr lang="en-US" altLang="zh-TW" sz="1400" dirty="0" smtClean="0"/>
              <a:t>)</a:t>
            </a:r>
          </a:p>
          <a:p>
            <a:pPr>
              <a:lnSpc>
                <a:spcPct val="130000"/>
              </a:lnSpc>
            </a:pP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atm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編號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channel_id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  <a:endParaRPr lang="en-US" altLang="zh-TW" sz="1400" dirty="0" smtClean="0"/>
          </a:p>
          <a:p>
            <a:pPr>
              <a:lnSpc>
                <a:spcPct val="13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交易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金額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txn_amt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待整理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交易手續費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txn_fee_amt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整理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轉出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入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trans_type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整理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交易來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源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銀行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代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號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target_bank_code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整理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交易來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源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帳戶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target_acct_nbr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整理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ATM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機器所在位置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郵遞區號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address_zipcode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待整理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ATM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機器所屬銀行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代號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machine_bank_code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待整理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16-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刪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17-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待刪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941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Header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6669278" y="1177636"/>
            <a:ext cx="3171410" cy="47365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</a:t>
            </a:r>
          </a:p>
        </p:txBody>
      </p:sp>
      <p:sp>
        <p:nvSpPr>
          <p:cNvPr id="11" name="矩形 10"/>
          <p:cNvSpPr/>
          <p:nvPr/>
        </p:nvSpPr>
        <p:spPr>
          <a:xfrm>
            <a:off x="6677233" y="1731651"/>
            <a:ext cx="3163454" cy="473725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customer_id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待刪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身分證字號	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(PID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TW" sz="1400" dirty="0" smtClean="0"/>
              <a:t>Inbound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待刪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接線時間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inbound_time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  <a:endParaRPr lang="en-US" altLang="zh-TW" sz="1400" dirty="0" smtClean="0"/>
          </a:p>
          <a:p>
            <a:pPr>
              <a:lnSpc>
                <a:spcPct val="130000"/>
              </a:lnSpc>
            </a:pPr>
            <a:r>
              <a:rPr lang="en-US" altLang="zh-TW" sz="1400" dirty="0" err="1"/>
              <a:t>call_purpose</a:t>
            </a:r>
            <a:r>
              <a:rPr lang="en-US" altLang="zh-TW" sz="1400" dirty="0"/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待刪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 smtClean="0"/>
              <a:t>來電原因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call_purpose</a:t>
            </a:r>
            <a:r>
              <a:rPr lang="en-US" altLang="zh-TW" sz="1400" dirty="0" smtClean="0"/>
              <a:t>)</a:t>
            </a:r>
          </a:p>
          <a:p>
            <a:pPr>
              <a:lnSpc>
                <a:spcPct val="130000"/>
              </a:lnSpc>
            </a:pPr>
            <a:r>
              <a:rPr lang="en-US" altLang="zh-TW" sz="1400" dirty="0" err="1"/>
              <a:t>customer_service</a:t>
            </a:r>
            <a:r>
              <a:rPr lang="en-US" altLang="zh-TW" sz="1400" dirty="0" smtClean="0"/>
              <a:t>(</a:t>
            </a:r>
            <a:r>
              <a:rPr lang="zh-TW" altLang="en-US" sz="1400" dirty="0" smtClean="0"/>
              <a:t>待刪</a:t>
            </a:r>
            <a:r>
              <a:rPr lang="en-US" altLang="zh-TW" sz="1400" dirty="0" smtClean="0"/>
              <a:t>)</a:t>
            </a:r>
          </a:p>
          <a:p>
            <a:pPr>
              <a:lnSpc>
                <a:spcPct val="130000"/>
              </a:lnSpc>
            </a:pPr>
            <a:r>
              <a:rPr lang="en-US" altLang="zh-TW" sz="1400" dirty="0" err="1" smtClean="0"/>
              <a:t>personal_phone_service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待刪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  <a:endParaRPr lang="en-US" altLang="zh-TW" sz="1400" dirty="0" smtClean="0"/>
          </a:p>
          <a:p>
            <a:pPr>
              <a:lnSpc>
                <a:spcPct val="13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通話序號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call_nbr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待整理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通話結束時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間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end_call_date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整理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問題類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別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calltype_desc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整理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問題明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細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detail_desc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整理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問題所屬產品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business_desc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整理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14-(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待刪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15-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待刪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)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175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986909" y="3149404"/>
            <a:ext cx="3462807" cy="2436564"/>
          </a:xfrm>
        </p:spPr>
        <p:txBody>
          <a:bodyPr/>
          <a:lstStyle/>
          <a:p>
            <a:r>
              <a:rPr lang="en-US" altLang="zh-TW" dirty="0"/>
              <a:t>PART </a:t>
            </a:r>
            <a:r>
              <a:rPr lang="en-US" altLang="zh-TW" dirty="0" smtClean="0"/>
              <a:t>6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86909" y="4114800"/>
            <a:ext cx="4647426" cy="1006429"/>
          </a:xfrm>
        </p:spPr>
        <p:txBody>
          <a:bodyPr/>
          <a:lstStyle/>
          <a:p>
            <a:r>
              <a:rPr lang="en-US" altLang="zh-TW" sz="6600" b="0" dirty="0" smtClean="0">
                <a:effectLst/>
              </a:rPr>
              <a:t>Acquisition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60617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0" dirty="0"/>
              <a:t>客戶總數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4" y="1493873"/>
            <a:ext cx="12210797" cy="39000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64" y="5627999"/>
            <a:ext cx="11879142" cy="3138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87" y="6100004"/>
            <a:ext cx="11311847" cy="374597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6777318" y="5494886"/>
            <a:ext cx="1676400" cy="1210235"/>
          </a:xfrm>
          <a:prstGeom prst="ellipse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3082" y="1003939"/>
            <a:ext cx="10623177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6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問題</a:t>
            </a:r>
            <a:r>
              <a:rPr lang="en-US" altLang="zh-TW" sz="16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!!</a:t>
            </a:r>
            <a:r>
              <a:rPr lang="zh-TW" altLang="en-US" sz="16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  <a:r>
              <a:rPr lang="en-US" altLang="zh-TW" sz="16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13</a:t>
            </a:r>
            <a:r>
              <a:rPr lang="zh-TW" altLang="en-US" sz="16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個月客戶</a:t>
            </a:r>
            <a:r>
              <a:rPr lang="en-US" altLang="zh-TW" sz="16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Profile</a:t>
            </a:r>
            <a:r>
              <a:rPr lang="zh-TW" altLang="en-US" sz="16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，每月客戶總數不一，最多</a:t>
            </a:r>
            <a:r>
              <a:rPr lang="en-US" altLang="zh-TW" sz="16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232,160</a:t>
            </a:r>
            <a:r>
              <a:rPr lang="zh-TW" altLang="en-US" sz="16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筆</a:t>
            </a:r>
            <a:r>
              <a:rPr lang="en-US" altLang="zh-TW" sz="16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!</a:t>
            </a:r>
            <a:endParaRPr lang="zh-TW" altLang="en-US" sz="16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570259" y="4876800"/>
            <a:ext cx="2420471" cy="68160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同一客戶一個月</a:t>
            </a:r>
            <a:r>
              <a:rPr lang="en-US" altLang="zh-TW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BOA</a:t>
            </a:r>
            <a:r>
              <a:rPr lang="zh-TW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TW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Rev</a:t>
            </a:r>
            <a:r>
              <a:rPr lang="zh-TW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差異</a:t>
            </a: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向右箭號 12"/>
          <p:cNvSpPr/>
          <p:nvPr/>
        </p:nvSpPr>
        <p:spPr>
          <a:xfrm rot="8393301">
            <a:off x="8147628" y="5390247"/>
            <a:ext cx="379076" cy="273597"/>
          </a:xfrm>
          <a:prstGeom prst="rightArrow">
            <a:avLst>
              <a:gd name="adj1" fmla="val 45988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012816" y="77097"/>
            <a:ext cx="8648700" cy="85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Profile</a:t>
            </a:r>
            <a:r>
              <a:rPr lang="zh-TW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共</a:t>
            </a:r>
            <a:r>
              <a:rPr lang="en-US" altLang="zh-TW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13</a:t>
            </a:r>
            <a:r>
              <a:rPr lang="zh-TW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個</a:t>
            </a:r>
            <a:r>
              <a:rPr lang="en-US" altLang="zh-TW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partition_time</a:t>
            </a:r>
            <a:endParaRPr lang="en-US" altLang="zh-TW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全部合併經</a:t>
            </a:r>
            <a:r>
              <a:rPr lang="en-US" altLang="zh-TW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Sort</a:t>
            </a:r>
            <a:r>
              <a:rPr lang="zh-TW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後，不重覆客戶數為</a:t>
            </a:r>
            <a:r>
              <a:rPr lang="en-US" altLang="zh-TW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232,160</a:t>
            </a:r>
            <a:r>
              <a:rPr lang="zh-TW" altLang="en-US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筆</a:t>
            </a:r>
            <a:endParaRPr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955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659003" y="258233"/>
            <a:ext cx="8171231" cy="529569"/>
          </a:xfrm>
        </p:spPr>
        <p:txBody>
          <a:bodyPr/>
          <a:lstStyle/>
          <a:p>
            <a:r>
              <a:rPr lang="zh-TW" altLang="en-US" b="0" dirty="0"/>
              <a:t>客戶</a:t>
            </a:r>
            <a:r>
              <a:rPr lang="zh-TW" altLang="en-US" b="0" dirty="0" smtClean="0"/>
              <a:t>總數</a:t>
            </a:r>
            <a:r>
              <a:rPr lang="en-US" altLang="zh-TW" b="0" dirty="0" smtClean="0"/>
              <a:t>-</a:t>
            </a:r>
            <a:r>
              <a:rPr lang="zh-TW" altLang="en-US" b="0" dirty="0" smtClean="0"/>
              <a:t>以</a:t>
            </a:r>
            <a:r>
              <a:rPr lang="en-US" altLang="zh-TW" b="0" dirty="0" err="1" smtClean="0"/>
              <a:t>partition_time</a:t>
            </a:r>
            <a:r>
              <a:rPr lang="en-US" altLang="zh-TW" b="0" dirty="0" smtClean="0"/>
              <a:t>=3696969600</a:t>
            </a:r>
            <a:r>
              <a:rPr lang="zh-TW" altLang="en-US" b="0" dirty="0" smtClean="0"/>
              <a:t>為例</a:t>
            </a:r>
            <a:endParaRPr lang="zh-TW" altLang="en-US" b="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81100"/>
            <a:ext cx="11734800" cy="4495800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 flipV="1">
            <a:off x="2286000" y="1685365"/>
            <a:ext cx="3451412" cy="8964"/>
          </a:xfrm>
          <a:prstGeom prst="line">
            <a:avLst/>
          </a:prstGeom>
          <a:ln w="38100">
            <a:solidFill>
              <a:srgbClr val="F23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0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48" y="230848"/>
            <a:ext cx="9954236" cy="64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659003" y="258233"/>
            <a:ext cx="8171231" cy="529569"/>
          </a:xfrm>
        </p:spPr>
        <p:txBody>
          <a:bodyPr/>
          <a:lstStyle/>
          <a:p>
            <a:r>
              <a:rPr lang="en-US" altLang="zh-TW" b="0" dirty="0" smtClean="0"/>
              <a:t>Summary()-</a:t>
            </a:r>
            <a:r>
              <a:rPr lang="zh-TW" altLang="en-US" b="0" dirty="0" smtClean="0"/>
              <a:t>以</a:t>
            </a:r>
            <a:r>
              <a:rPr lang="en-US" altLang="zh-TW" b="0" dirty="0" err="1" smtClean="0"/>
              <a:t>partition_time</a:t>
            </a:r>
            <a:r>
              <a:rPr lang="en-US" altLang="zh-TW" b="0" dirty="0" smtClean="0"/>
              <a:t>=3696969600</a:t>
            </a:r>
            <a:r>
              <a:rPr lang="zh-TW" altLang="en-US" b="0" dirty="0" smtClean="0"/>
              <a:t>為例</a:t>
            </a:r>
            <a:endParaRPr lang="zh-TW" altLang="en-US" b="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42" y="947822"/>
            <a:ext cx="10197788" cy="58187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81544" y="1316736"/>
            <a:ext cx="1298448" cy="1115568"/>
          </a:xfrm>
          <a:prstGeom prst="rect">
            <a:avLst/>
          </a:prstGeom>
          <a:noFill/>
          <a:ln w="76200">
            <a:solidFill>
              <a:srgbClr val="97C8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90088" y="4983480"/>
            <a:ext cx="4956048" cy="813816"/>
          </a:xfrm>
          <a:prstGeom prst="rect">
            <a:avLst/>
          </a:prstGeom>
          <a:noFill/>
          <a:ln w="76200">
            <a:solidFill>
              <a:srgbClr val="97C8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56832" y="3172968"/>
            <a:ext cx="4242816" cy="1810512"/>
          </a:xfrm>
          <a:prstGeom prst="rect">
            <a:avLst/>
          </a:prstGeom>
          <a:noFill/>
          <a:ln w="76200">
            <a:solidFill>
              <a:srgbClr val="97C8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495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486284" y="258233"/>
            <a:ext cx="5304916" cy="529569"/>
          </a:xfrm>
        </p:spPr>
        <p:txBody>
          <a:bodyPr/>
          <a:lstStyle/>
          <a:p>
            <a:r>
              <a:rPr lang="zh-TW" altLang="en-US" b="0" dirty="0" smtClean="0"/>
              <a:t>業務服務比例</a:t>
            </a:r>
            <a:endParaRPr lang="zh-TW" altLang="en-US" b="0" dirty="0"/>
          </a:p>
        </p:txBody>
      </p:sp>
      <p:graphicFrame>
        <p:nvGraphicFramePr>
          <p:cNvPr id="33" name="圖表 32"/>
          <p:cNvGraphicFramePr/>
          <p:nvPr>
            <p:extLst>
              <p:ext uri="{D42A27DB-BD31-4B8C-83A1-F6EECF244321}">
                <p14:modId xmlns:p14="http://schemas.microsoft.com/office/powerpoint/2010/main" val="3805475462"/>
              </p:ext>
            </p:extLst>
          </p:nvPr>
        </p:nvGraphicFramePr>
        <p:xfrm>
          <a:off x="9818914" y="1131244"/>
          <a:ext cx="2182355" cy="5536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4" name="圖表 33"/>
          <p:cNvGraphicFramePr/>
          <p:nvPr>
            <p:extLst>
              <p:ext uri="{D42A27DB-BD31-4B8C-83A1-F6EECF244321}">
                <p14:modId xmlns:p14="http://schemas.microsoft.com/office/powerpoint/2010/main" val="2294549636"/>
              </p:ext>
            </p:extLst>
          </p:nvPr>
        </p:nvGraphicFramePr>
        <p:xfrm>
          <a:off x="7493807" y="1126843"/>
          <a:ext cx="2150936" cy="55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5" name="圖表 34"/>
          <p:cNvGraphicFramePr/>
          <p:nvPr>
            <p:extLst>
              <p:ext uri="{D42A27DB-BD31-4B8C-83A1-F6EECF244321}">
                <p14:modId xmlns:p14="http://schemas.microsoft.com/office/powerpoint/2010/main" val="1539253238"/>
              </p:ext>
            </p:extLst>
          </p:nvPr>
        </p:nvGraphicFramePr>
        <p:xfrm>
          <a:off x="2677798" y="1124417"/>
          <a:ext cx="2235353" cy="5536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6" name="圖表 35"/>
          <p:cNvGraphicFramePr/>
          <p:nvPr>
            <p:extLst>
              <p:ext uri="{D42A27DB-BD31-4B8C-83A1-F6EECF244321}">
                <p14:modId xmlns:p14="http://schemas.microsoft.com/office/powerpoint/2010/main" val="2841222835"/>
              </p:ext>
            </p:extLst>
          </p:nvPr>
        </p:nvGraphicFramePr>
        <p:xfrm>
          <a:off x="5125716" y="1132458"/>
          <a:ext cx="2145940" cy="5535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7" name="圖表 36"/>
          <p:cNvGraphicFramePr/>
          <p:nvPr>
            <p:extLst>
              <p:ext uri="{D42A27DB-BD31-4B8C-83A1-F6EECF244321}">
                <p14:modId xmlns:p14="http://schemas.microsoft.com/office/powerpoint/2010/main" val="815976107"/>
              </p:ext>
            </p:extLst>
          </p:nvPr>
        </p:nvGraphicFramePr>
        <p:xfrm>
          <a:off x="240185" y="1131245"/>
          <a:ext cx="2071280" cy="5536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6881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 smtClean="0"/>
              <a:t>年齡分配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8" y="1496785"/>
            <a:ext cx="6454547" cy="473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9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1" y="3156858"/>
            <a:ext cx="10700468" cy="35052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659003" y="258233"/>
            <a:ext cx="10601473" cy="529569"/>
          </a:xfrm>
        </p:spPr>
        <p:txBody>
          <a:bodyPr/>
          <a:lstStyle/>
          <a:p>
            <a:r>
              <a:rPr lang="zh-TW" altLang="en-US" b="0" dirty="0"/>
              <a:t>近三個月平均總資產餘額</a:t>
            </a:r>
            <a:r>
              <a:rPr lang="en-US" altLang="zh-TW" b="0" dirty="0"/>
              <a:t>(BOA)</a:t>
            </a:r>
            <a:r>
              <a:rPr lang="zh-TW" altLang="en-US" b="0" dirty="0" smtClean="0"/>
              <a:t>敘述</a:t>
            </a:r>
            <a:r>
              <a:rPr lang="zh-TW" altLang="en-US" b="0" dirty="0"/>
              <a:t>統計值與</a:t>
            </a:r>
            <a:r>
              <a:rPr lang="en-US" altLang="zh-TW" b="0" dirty="0"/>
              <a:t>boxplot </a:t>
            </a:r>
            <a:r>
              <a:rPr lang="zh-TW" altLang="en-US" b="0" dirty="0"/>
              <a:t>檢查分佈與極端值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570" y="973422"/>
            <a:ext cx="10374085" cy="218343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b="56096"/>
          <a:stretch/>
        </p:blipFill>
        <p:spPr>
          <a:xfrm>
            <a:off x="2264226" y="3532417"/>
            <a:ext cx="4724400" cy="142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7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659003" y="258233"/>
            <a:ext cx="6337697" cy="529569"/>
          </a:xfrm>
        </p:spPr>
        <p:txBody>
          <a:bodyPr/>
          <a:lstStyle/>
          <a:p>
            <a:r>
              <a:rPr lang="zh-TW" altLang="en-US" b="0" dirty="0"/>
              <a:t>近一年淨收</a:t>
            </a:r>
            <a:r>
              <a:rPr lang="en-US" altLang="zh-TW" b="0" dirty="0"/>
              <a:t>(Rev)</a:t>
            </a:r>
            <a:r>
              <a:rPr lang="zh-TW" altLang="en-US" b="0" dirty="0" smtClean="0"/>
              <a:t>敘述</a:t>
            </a:r>
            <a:r>
              <a:rPr lang="zh-TW" altLang="en-US" b="0" dirty="0"/>
              <a:t>統計值與</a:t>
            </a:r>
            <a:r>
              <a:rPr lang="en-US" altLang="zh-TW" b="0" dirty="0"/>
              <a:t>boxplot 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1" y="1005201"/>
            <a:ext cx="10439400" cy="24564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60" y="3581400"/>
            <a:ext cx="11287125" cy="3102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498" y="3941308"/>
            <a:ext cx="60483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5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0" dirty="0"/>
              <a:t>總資產與淨收益點散布圖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019175"/>
            <a:ext cx="6659979" cy="566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0" dirty="0"/>
              <a:t>淨收益與總資產獨立性檢定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2491873" y="1351520"/>
            <a:ext cx="1843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BOA</a:t>
            </a:r>
            <a:r>
              <a:rPr lang="zh-TW" altLang="en-US" dirty="0"/>
              <a:t>常態性檢定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871979" y="4147398"/>
            <a:ext cx="4889480" cy="451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20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</a:t>
            </a:r>
            <a:r>
              <a:rPr lang="zh-TW" altLang="en-US" sz="20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值</a:t>
            </a:r>
            <a:r>
              <a:rPr lang="en-US" altLang="zh-TW" sz="20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&lt;0.05→</a:t>
            </a:r>
            <a:r>
              <a:rPr lang="zh-TW" altLang="en-US" sz="20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樣本不是來自常態分布的母體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1" y="1736581"/>
            <a:ext cx="6287383" cy="443562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775" y="2103825"/>
            <a:ext cx="4886325" cy="15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5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0" dirty="0"/>
              <a:t>淨收益與總資產獨立性檢定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82373" y="1424029"/>
            <a:ext cx="1757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Rev</a:t>
            </a:r>
            <a:r>
              <a:rPr lang="zh-TW" altLang="en-US" dirty="0" smtClean="0"/>
              <a:t>常態</a:t>
            </a:r>
            <a:r>
              <a:rPr lang="zh-TW" altLang="en-US" dirty="0"/>
              <a:t>性檢定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882885" y="3942261"/>
            <a:ext cx="4889480" cy="451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20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</a:t>
            </a:r>
            <a:r>
              <a:rPr lang="zh-TW" altLang="en-US" sz="20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值</a:t>
            </a:r>
            <a:r>
              <a:rPr lang="en-US" altLang="zh-TW" sz="20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&lt;0.05→</a:t>
            </a:r>
            <a:r>
              <a:rPr lang="zh-TW" altLang="en-US" sz="20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樣本不是來自常態分布的母體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29" y="1915238"/>
            <a:ext cx="6378899" cy="45053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0" y="2105024"/>
            <a:ext cx="4596350" cy="148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2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98" y="1502393"/>
            <a:ext cx="7365843" cy="2805447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0" dirty="0"/>
              <a:t>淨收益與總資產獨立性檢定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03184" y="4850799"/>
            <a:ext cx="7188186" cy="8737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dirty="0" smtClean="0"/>
              <a:t>P &lt; 0.05</a:t>
            </a:r>
            <a:r>
              <a:rPr lang="zh-TW" altLang="en-US" dirty="0"/>
              <a:t> </a:t>
            </a:r>
            <a:r>
              <a:rPr lang="zh-TW" altLang="en-US" dirty="0" smtClean="0"/>
              <a:t> → 相關</a:t>
            </a:r>
            <a:r>
              <a:rPr lang="zh-TW" altLang="en-US" dirty="0"/>
              <a:t>係數是</a:t>
            </a:r>
            <a:r>
              <a:rPr lang="zh-TW" altLang="en-US" dirty="0" smtClean="0"/>
              <a:t>顯著</a:t>
            </a:r>
            <a:endParaRPr lang="en-US" altLang="zh-TW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dirty="0"/>
              <a:t>R</a:t>
            </a:r>
            <a:r>
              <a:rPr lang="zh-TW" altLang="en-US" dirty="0"/>
              <a:t>值於</a:t>
            </a:r>
            <a:r>
              <a:rPr lang="en-US" altLang="zh-TW" dirty="0"/>
              <a:t>0</a:t>
            </a:r>
            <a:r>
              <a:rPr lang="zh-TW" altLang="en-US" dirty="0"/>
              <a:t>～</a:t>
            </a:r>
            <a:r>
              <a:rPr lang="en-US" altLang="zh-TW" dirty="0"/>
              <a:t>0.50</a:t>
            </a:r>
            <a:r>
              <a:rPr lang="zh-TW" altLang="en-US" dirty="0"/>
              <a:t>或</a:t>
            </a:r>
            <a:r>
              <a:rPr lang="en-US" altLang="zh-TW" dirty="0"/>
              <a:t>-0.25</a:t>
            </a:r>
            <a:r>
              <a:rPr lang="zh-TW" altLang="en-US" dirty="0"/>
              <a:t>～ </a:t>
            </a:r>
            <a:r>
              <a:rPr lang="en-US" altLang="zh-TW" dirty="0"/>
              <a:t>-0.5</a:t>
            </a:r>
            <a:r>
              <a:rPr lang="zh-TW" altLang="en-US" dirty="0"/>
              <a:t>，兩者相關不強（</a:t>
            </a:r>
            <a:r>
              <a:rPr lang="en-US" altLang="zh-TW" dirty="0"/>
              <a:t>Poor correlation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4037530" y="2905116"/>
            <a:ext cx="3658670" cy="114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37973" y="3810000"/>
            <a:ext cx="1304925" cy="49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71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964" y="1454849"/>
            <a:ext cx="4898209" cy="1174731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0" dirty="0"/>
              <a:t>業務服務</a:t>
            </a:r>
            <a:r>
              <a:rPr lang="zh-TW" altLang="en-US" b="0" dirty="0" smtClean="0"/>
              <a:t>比例</a:t>
            </a:r>
            <a:r>
              <a:rPr lang="en-US" altLang="zh-TW" b="0" dirty="0" smtClean="0"/>
              <a:t>-</a:t>
            </a:r>
            <a:r>
              <a:rPr lang="zh-TW" altLang="en-US" b="0" dirty="0" smtClean="0"/>
              <a:t>信用卡</a:t>
            </a:r>
            <a:endParaRPr lang="zh-TW" altLang="en-US" b="0" dirty="0"/>
          </a:p>
        </p:txBody>
      </p:sp>
      <p:sp>
        <p:nvSpPr>
          <p:cNvPr id="6" name="文字方塊 5"/>
          <p:cNvSpPr txBox="1"/>
          <p:nvPr/>
        </p:nvSpPr>
        <p:spPr>
          <a:xfrm>
            <a:off x="286078" y="994107"/>
            <a:ext cx="3911600" cy="45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endParaRPr lang="zh-TW" altLang="en-US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299199" y="1023510"/>
            <a:ext cx="5026025" cy="45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以信用卡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100%)</a:t>
            </a:r>
            <a:endParaRPr lang="zh-TW" altLang="en-US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65378" y="2930663"/>
            <a:ext cx="3911600" cy="45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存款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6299199" y="2970235"/>
            <a:ext cx="4702176" cy="45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存款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以信用卡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25387" y="4941143"/>
            <a:ext cx="3911600" cy="45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—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endParaRPr lang="zh-TW" altLang="en-US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299198" y="4904313"/>
            <a:ext cx="5026025" cy="45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—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以信用卡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78" y="1471270"/>
            <a:ext cx="4457700" cy="109537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78" y="3429000"/>
            <a:ext cx="4657725" cy="108585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014" y="3401680"/>
            <a:ext cx="4610100" cy="1114425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387" y="5467350"/>
            <a:ext cx="4257675" cy="11049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7014" y="5392420"/>
            <a:ext cx="4248150" cy="1095375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234272" y="4086582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信用卡</a:t>
            </a: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53012" y="2078796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信用卡</a:t>
            </a: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34272" y="6094368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信用卡</a:t>
            </a: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214648" y="2125154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信用卡</a:t>
            </a: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214648" y="4059232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信用卡</a:t>
            </a: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6214648" y="6030140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信用卡</a:t>
            </a: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771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986909" y="3149404"/>
            <a:ext cx="3134191" cy="1089529"/>
          </a:xfrm>
        </p:spPr>
        <p:txBody>
          <a:bodyPr/>
          <a:lstStyle/>
          <a:p>
            <a:r>
              <a:rPr lang="en-US" altLang="zh-CN" sz="7200" dirty="0"/>
              <a:t>PART </a:t>
            </a:r>
            <a:r>
              <a:rPr lang="en-US" altLang="zh-CN" sz="7200" dirty="0" smtClean="0"/>
              <a:t>1</a:t>
            </a:r>
            <a:endParaRPr lang="en-US" altLang="zh-CN" sz="7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986909" y="4114800"/>
            <a:ext cx="5040162" cy="2214965"/>
          </a:xfrm>
        </p:spPr>
        <p:txBody>
          <a:bodyPr/>
          <a:lstStyle/>
          <a:p>
            <a:r>
              <a:rPr lang="en-US" altLang="zh-CN" sz="7200" dirty="0" err="1" smtClean="0"/>
              <a:t>Custormer</a:t>
            </a:r>
            <a:r>
              <a:rPr lang="en-US" altLang="zh-CN" sz="7200" dirty="0" smtClean="0"/>
              <a:t> </a:t>
            </a:r>
          </a:p>
          <a:p>
            <a:r>
              <a:rPr lang="en-US" altLang="zh-CN" sz="7200" dirty="0" smtClean="0"/>
              <a:t>Profile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87760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0" dirty="0"/>
              <a:t>業務服務</a:t>
            </a:r>
            <a:r>
              <a:rPr lang="zh-TW" altLang="en-US" b="0" dirty="0" smtClean="0"/>
              <a:t>比例</a:t>
            </a:r>
            <a:r>
              <a:rPr lang="en-US" altLang="zh-TW" b="0" dirty="0" smtClean="0"/>
              <a:t>-</a:t>
            </a:r>
            <a:r>
              <a:rPr lang="zh-TW" altLang="en-US" b="0" dirty="0" smtClean="0"/>
              <a:t>信用卡</a:t>
            </a:r>
            <a:endParaRPr lang="zh-TW" altLang="en-US" b="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788874"/>
              </p:ext>
            </p:extLst>
          </p:nvPr>
        </p:nvGraphicFramePr>
        <p:xfrm>
          <a:off x="1727200" y="1752600"/>
          <a:ext cx="8616951" cy="363855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230993"/>
                <a:gridCol w="1230993"/>
                <a:gridCol w="1230993"/>
                <a:gridCol w="1230993"/>
                <a:gridCol w="1230993"/>
                <a:gridCol w="1230993"/>
                <a:gridCol w="1230993"/>
              </a:tblGrid>
              <a:tr h="93697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貸款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貸款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存款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存款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理財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理財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N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25098"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有信用卡中，其他各項業務比例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90487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信用卡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10.30%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89.70%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87.86%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12.14%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10.79%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89.21%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191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無信用卡中，其他各項業務比例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9525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信用卡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N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3.31%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96.69%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99.92%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0.08%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9.83%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90.17%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橢圓 3"/>
          <p:cNvSpPr/>
          <p:nvPr/>
        </p:nvSpPr>
        <p:spPr>
          <a:xfrm>
            <a:off x="3038475" y="3076575"/>
            <a:ext cx="1095375" cy="2247900"/>
          </a:xfrm>
          <a:prstGeom prst="ellipse">
            <a:avLst/>
          </a:prstGeom>
          <a:noFill/>
          <a:ln w="38100">
            <a:solidFill>
              <a:srgbClr val="E73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80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0" dirty="0"/>
              <a:t>業務服務</a:t>
            </a:r>
            <a:r>
              <a:rPr lang="zh-TW" altLang="en-US" b="0" dirty="0" smtClean="0"/>
              <a:t>比例</a:t>
            </a:r>
            <a:r>
              <a:rPr lang="en-US" altLang="zh-TW" b="0" dirty="0" smtClean="0"/>
              <a:t>-</a:t>
            </a:r>
            <a:r>
              <a:rPr lang="zh-TW" altLang="en-US" b="0" dirty="0"/>
              <a:t>貸款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86078" y="994107"/>
            <a:ext cx="3911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—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endParaRPr lang="zh-TW" altLang="en-US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299199" y="1023510"/>
            <a:ext cx="50260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—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以貸款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100%)</a:t>
            </a:r>
            <a:endParaRPr lang="zh-TW" altLang="en-US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65378" y="2930663"/>
            <a:ext cx="3911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存款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6299199" y="2970235"/>
            <a:ext cx="4702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存款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以貸款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25387" y="4941143"/>
            <a:ext cx="3911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—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endParaRPr lang="zh-TW" altLang="en-US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299198" y="4904313"/>
            <a:ext cx="50260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—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78616" y="2059856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貸款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44" y="1541475"/>
            <a:ext cx="3171825" cy="9239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49" y="1544416"/>
            <a:ext cx="3190875" cy="9144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198" y="2025618"/>
            <a:ext cx="420660" cy="68890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44" y="3423106"/>
            <a:ext cx="3971925" cy="109537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49" y="5433586"/>
            <a:ext cx="3667125" cy="10858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37" y="5449793"/>
            <a:ext cx="3543300" cy="1076325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397171" y="4116551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貸款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395310" y="6127031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貸款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9528" y="3452776"/>
            <a:ext cx="3905250" cy="89535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198" y="3893303"/>
            <a:ext cx="420660" cy="688908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668" y="6069229"/>
            <a:ext cx="420660" cy="6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0" dirty="0"/>
              <a:t>業務服務</a:t>
            </a:r>
            <a:r>
              <a:rPr lang="zh-TW" altLang="en-US" b="0" dirty="0" smtClean="0"/>
              <a:t>比例</a:t>
            </a:r>
            <a:r>
              <a:rPr lang="en-US" altLang="zh-TW" b="0" dirty="0" smtClean="0"/>
              <a:t>-</a:t>
            </a:r>
            <a:r>
              <a:rPr lang="zh-TW" altLang="en-US" b="0" dirty="0"/>
              <a:t>貸款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113460"/>
              </p:ext>
            </p:extLst>
          </p:nvPr>
        </p:nvGraphicFramePr>
        <p:xfrm>
          <a:off x="1727200" y="1752600"/>
          <a:ext cx="8616951" cy="363855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230993"/>
                <a:gridCol w="1230993"/>
                <a:gridCol w="1230993"/>
                <a:gridCol w="1230993"/>
                <a:gridCol w="1230993"/>
                <a:gridCol w="1230993"/>
                <a:gridCol w="1230993"/>
              </a:tblGrid>
              <a:tr h="93697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信用卡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信用卡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存款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存款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理財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理財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N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25098"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有貸款中，其他各項業務比例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90487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貸款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98.24%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1.76%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99.9%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12.04%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87.96%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191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無貸款中，其他各項業務比例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9525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貸款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N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94.34%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5.66%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87.2%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12.8%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10.60%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89.40%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411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399" y="1528600"/>
            <a:ext cx="3857625" cy="9144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0" dirty="0"/>
              <a:t>業務服務</a:t>
            </a:r>
            <a:r>
              <a:rPr lang="zh-TW" altLang="en-US" b="0" dirty="0" smtClean="0"/>
              <a:t>比例</a:t>
            </a:r>
            <a:r>
              <a:rPr lang="en-US" altLang="zh-TW" b="0" dirty="0" smtClean="0"/>
              <a:t>-</a:t>
            </a:r>
            <a:r>
              <a:rPr lang="zh-TW" altLang="en-US" b="0" dirty="0" smtClean="0"/>
              <a:t>存</a:t>
            </a:r>
            <a:r>
              <a:rPr lang="zh-TW" altLang="en-US" b="0" dirty="0"/>
              <a:t>款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86078" y="994107"/>
            <a:ext cx="3911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款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—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endParaRPr lang="zh-TW" altLang="en-US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299199" y="1023510"/>
            <a:ext cx="50260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存款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—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以存款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100%)</a:t>
            </a:r>
            <a:endParaRPr lang="zh-TW" altLang="en-US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65378" y="2930663"/>
            <a:ext cx="3911600" cy="45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存款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—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endParaRPr lang="zh-TW" altLang="en-US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99199" y="2970235"/>
            <a:ext cx="4702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存款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—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以存款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25387" y="4941143"/>
            <a:ext cx="3911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存款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—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endParaRPr lang="zh-TW" altLang="en-US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299198" y="4904313"/>
            <a:ext cx="50260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存款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—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以存款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86078" y="1997863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</a:t>
            </a: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款</a:t>
            </a: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97171" y="3964151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</a:t>
            </a: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款</a:t>
            </a: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44" y="1487359"/>
            <a:ext cx="3771900" cy="885825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04" y="3424201"/>
            <a:ext cx="3819525" cy="92392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37" y="5433586"/>
            <a:ext cx="3800475" cy="109537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737" y="5396756"/>
            <a:ext cx="3743325" cy="895350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446638" y="6189763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</a:t>
            </a: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款</a:t>
            </a: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412271" y="2049189"/>
            <a:ext cx="424732" cy="6692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</a:t>
            </a: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款</a:t>
            </a: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417033" y="4029038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</a:t>
            </a: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款</a:t>
            </a: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6450371" y="5897500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</a:t>
            </a: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款</a:t>
            </a: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7662" y="3476767"/>
            <a:ext cx="39052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1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0" dirty="0"/>
              <a:t>業務服務</a:t>
            </a:r>
            <a:r>
              <a:rPr lang="zh-TW" altLang="en-US" b="0" dirty="0" smtClean="0"/>
              <a:t>比例</a:t>
            </a:r>
            <a:r>
              <a:rPr lang="en-US" altLang="zh-TW" b="0" dirty="0" smtClean="0"/>
              <a:t>-</a:t>
            </a:r>
            <a:r>
              <a:rPr lang="zh-TW" altLang="en-US" b="0" dirty="0" smtClean="0"/>
              <a:t>存款</a:t>
            </a:r>
            <a:endParaRPr lang="zh-TW" altLang="en-US" b="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299393"/>
              </p:ext>
            </p:extLst>
          </p:nvPr>
        </p:nvGraphicFramePr>
        <p:xfrm>
          <a:off x="1727200" y="1752600"/>
          <a:ext cx="8616951" cy="363855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230993"/>
                <a:gridCol w="1230993"/>
                <a:gridCol w="1230993"/>
                <a:gridCol w="1230993"/>
                <a:gridCol w="1230993"/>
                <a:gridCol w="1230993"/>
                <a:gridCol w="1230993"/>
              </a:tblGrid>
              <a:tr h="93697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信用卡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信用卡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貸款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貸款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理財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理財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N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25098"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有存款中，其他各項業務比例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90487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存款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94.05%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5.95%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11.21%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88.79%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12.11%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87.89%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191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無存款中，其他各項業務比例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9525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存款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N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99.96%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0.04%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0.09%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99.91%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0.18%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99.82%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24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3443250"/>
            <a:ext cx="3857625" cy="904875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0" dirty="0"/>
              <a:t>業務服務</a:t>
            </a:r>
            <a:r>
              <a:rPr lang="zh-TW" altLang="en-US" b="0" dirty="0" smtClean="0"/>
              <a:t>比例</a:t>
            </a:r>
            <a:r>
              <a:rPr lang="en-US" altLang="zh-TW" b="0" dirty="0" smtClean="0"/>
              <a:t>-</a:t>
            </a:r>
            <a:r>
              <a:rPr lang="zh-TW" altLang="en-US" b="0" dirty="0" smtClean="0"/>
              <a:t>理財</a:t>
            </a:r>
            <a:endParaRPr lang="zh-TW" altLang="en-US" b="0" dirty="0"/>
          </a:p>
        </p:txBody>
      </p:sp>
      <p:sp>
        <p:nvSpPr>
          <p:cNvPr id="6" name="文字方塊 5"/>
          <p:cNvSpPr txBox="1"/>
          <p:nvPr/>
        </p:nvSpPr>
        <p:spPr>
          <a:xfrm>
            <a:off x="286078" y="994107"/>
            <a:ext cx="3911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—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endParaRPr lang="zh-TW" altLang="en-US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299199" y="1023510"/>
            <a:ext cx="50260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—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100%)</a:t>
            </a:r>
            <a:endParaRPr lang="zh-TW" altLang="en-US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65378" y="2930663"/>
            <a:ext cx="3911600" cy="45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—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endParaRPr lang="zh-TW" altLang="en-US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99199" y="2970235"/>
            <a:ext cx="4702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—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款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25387" y="4941143"/>
            <a:ext cx="3911600" cy="45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—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存款</a:t>
            </a:r>
            <a:endParaRPr lang="zh-TW" altLang="en-US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299198" y="4904313"/>
            <a:ext cx="50260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—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款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sz="20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450371" y="3971543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理財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10" y="3433381"/>
            <a:ext cx="3790950" cy="10763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88" y="1502023"/>
            <a:ext cx="4257675" cy="11144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924" y="1536530"/>
            <a:ext cx="3867150" cy="9048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810" y="5429365"/>
            <a:ext cx="3838575" cy="108585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737" y="5430775"/>
            <a:ext cx="3867150" cy="933450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46638" y="6087577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理財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498444" y="4123942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理財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446638" y="2222008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理財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6426558" y="2059235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理財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6482839" y="5947650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理財</a:t>
            </a:r>
          </a:p>
        </p:txBody>
      </p:sp>
    </p:spTree>
    <p:extLst>
      <p:ext uri="{BB962C8B-B14F-4D97-AF65-F5344CB8AC3E}">
        <p14:creationId xmlns:p14="http://schemas.microsoft.com/office/powerpoint/2010/main" val="146541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0" dirty="0"/>
              <a:t>業務服務</a:t>
            </a:r>
            <a:r>
              <a:rPr lang="zh-TW" altLang="en-US" b="0" dirty="0" smtClean="0"/>
              <a:t>比例</a:t>
            </a:r>
            <a:r>
              <a:rPr lang="en-US" altLang="zh-TW" b="0" dirty="0" smtClean="0"/>
              <a:t>-</a:t>
            </a:r>
            <a:r>
              <a:rPr lang="zh-TW" altLang="en-US" b="0" dirty="0"/>
              <a:t>理財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116099"/>
              </p:ext>
            </p:extLst>
          </p:nvPr>
        </p:nvGraphicFramePr>
        <p:xfrm>
          <a:off x="1727200" y="1752600"/>
          <a:ext cx="8616951" cy="363855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230993"/>
                <a:gridCol w="1230993"/>
                <a:gridCol w="1230993"/>
                <a:gridCol w="1230993"/>
                <a:gridCol w="1230993"/>
                <a:gridCol w="1230993"/>
                <a:gridCol w="1230993"/>
              </a:tblGrid>
              <a:tr h="93697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信用卡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信用卡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貸款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貸款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存款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存款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N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25098"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有理財中，其他各項業務比例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90487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理財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95.2%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4.8%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11.1%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88.9%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99.81%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0.19%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191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無理財中，其他各項業務比例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9525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理財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N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94.7%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5.3%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9.8%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90.2%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87.13%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12.87%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5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6299198" y="1119180"/>
            <a:ext cx="5368927" cy="5606247"/>
          </a:xfrm>
          <a:prstGeom prst="rect">
            <a:avLst/>
          </a:prstGeom>
          <a:solidFill>
            <a:srgbClr val="F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1142" y="1119180"/>
            <a:ext cx="5381013" cy="56062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b="0" dirty="0" smtClean="0"/>
              <a:t>(Rev</a:t>
            </a:r>
            <a:r>
              <a:rPr lang="zh-TW" altLang="en-US" b="0" dirty="0" smtClean="0"/>
              <a:t>分群後</a:t>
            </a:r>
            <a:r>
              <a:rPr lang="en-US" altLang="zh-TW" b="0" dirty="0" smtClean="0"/>
              <a:t>)</a:t>
            </a:r>
            <a:r>
              <a:rPr lang="zh-TW" altLang="en-US" b="0" dirty="0" smtClean="0"/>
              <a:t>業務</a:t>
            </a:r>
            <a:r>
              <a:rPr lang="zh-TW" altLang="en-US" b="0" dirty="0"/>
              <a:t>服務</a:t>
            </a:r>
            <a:r>
              <a:rPr lang="zh-TW" altLang="en-US" b="0" dirty="0" smtClean="0"/>
              <a:t>比例</a:t>
            </a:r>
            <a:r>
              <a:rPr lang="en-US" altLang="zh-TW" b="0" dirty="0" smtClean="0"/>
              <a:t>-</a:t>
            </a:r>
            <a:r>
              <a:rPr lang="zh-TW" altLang="en-US" b="0" dirty="0" smtClean="0"/>
              <a:t>信用卡</a:t>
            </a:r>
            <a:endParaRPr lang="zh-TW" altLang="en-US" b="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427014" y="1321576"/>
            <a:ext cx="5026025" cy="41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以信用卡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99199" y="2970235"/>
            <a:ext cx="4702176" cy="41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存款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以信用卡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299198" y="4904313"/>
            <a:ext cx="5026025" cy="41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—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以信用卡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41142" y="1372341"/>
            <a:ext cx="5026025" cy="41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以信用卡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97152" y="3123857"/>
            <a:ext cx="4702176" cy="41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存款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以信用卡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0700" y="1004188"/>
            <a:ext cx="2486025" cy="3625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lang="en-US" altLang="zh-TW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</a:t>
            </a:r>
            <a:endParaRPr lang="zh-TW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794760" y="1009152"/>
            <a:ext cx="2486025" cy="3625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en-US" altLang="zh-TW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</a:t>
            </a:r>
            <a:endParaRPr lang="zh-TW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63766" y="4922093"/>
            <a:ext cx="5026025" cy="41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—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以信用卡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71" y="1866595"/>
            <a:ext cx="4450948" cy="1028808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751340" y="2333428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信用卡</a:t>
            </a: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79" y="1851295"/>
            <a:ext cx="4209596" cy="993506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6550456" y="2311733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信用卡</a:t>
            </a: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08" y="3610291"/>
            <a:ext cx="4431946" cy="1010223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742916" y="4068064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信用卡</a:t>
            </a: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379" y="3584138"/>
            <a:ext cx="4434392" cy="1002002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6550456" y="4037824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信用卡</a:t>
            </a: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55" y="5438412"/>
            <a:ext cx="4374179" cy="1034289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753734" y="5925365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信用卡</a:t>
            </a: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9378" y="5413415"/>
            <a:ext cx="4276271" cy="1022133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6550456" y="5874797"/>
            <a:ext cx="424732" cy="638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信用卡</a:t>
            </a: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461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b="0" dirty="0"/>
              <a:t>(Rev</a:t>
            </a:r>
            <a:r>
              <a:rPr lang="zh-TW" altLang="en-US" b="0" dirty="0"/>
              <a:t>分群後</a:t>
            </a:r>
            <a:r>
              <a:rPr lang="en-US" altLang="zh-TW" b="0" dirty="0"/>
              <a:t>)</a:t>
            </a:r>
            <a:r>
              <a:rPr lang="zh-TW" altLang="en-US" b="0" dirty="0" smtClean="0"/>
              <a:t>業務</a:t>
            </a:r>
            <a:r>
              <a:rPr lang="zh-TW" altLang="en-US" b="0" dirty="0"/>
              <a:t>服務</a:t>
            </a:r>
            <a:r>
              <a:rPr lang="zh-TW" altLang="en-US" b="0" dirty="0" smtClean="0"/>
              <a:t>比例</a:t>
            </a:r>
            <a:r>
              <a:rPr lang="en-US" altLang="zh-TW" b="0" dirty="0" smtClean="0"/>
              <a:t>-</a:t>
            </a:r>
            <a:r>
              <a:rPr lang="zh-TW" altLang="en-US" b="0" dirty="0" smtClean="0"/>
              <a:t>信用卡</a:t>
            </a:r>
            <a:endParaRPr lang="zh-TW" altLang="en-US" b="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541037"/>
              </p:ext>
            </p:extLst>
          </p:nvPr>
        </p:nvGraphicFramePr>
        <p:xfrm>
          <a:off x="762000" y="1255208"/>
          <a:ext cx="10572751" cy="2474995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510393"/>
                <a:gridCol w="1510393"/>
                <a:gridCol w="1510393"/>
                <a:gridCol w="1510393"/>
                <a:gridCol w="1510393"/>
                <a:gridCol w="1510393"/>
                <a:gridCol w="1510393"/>
              </a:tblGrid>
              <a:tr h="6050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</a:rPr>
                        <a:t>低</a:t>
                      </a:r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</a:rPr>
                        <a:t>Rev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貸款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貸款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存款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存款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理財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理財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</a:tr>
              <a:tr h="319946"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有信用卡中，其他各項業務比例</a:t>
                      </a:r>
                      <a:endParaRPr lang="zh-TW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58431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信用卡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1.41%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98.59%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40.10%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59.90%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0%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100%</a:t>
                      </a:r>
                      <a:endParaRPr lang="zh-TW" altLang="en-US" sz="1600" dirty="0"/>
                    </a:p>
                  </a:txBody>
                  <a:tcPr anchor="ctr"/>
                </a:tc>
              </a:tr>
              <a:tr h="319946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無信用卡中，其他各項業務比例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6150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信用卡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1.23%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98.77%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99.91%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0.09%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0%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100%</a:t>
                      </a:r>
                      <a:endParaRPr lang="zh-TW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978369"/>
              </p:ext>
            </p:extLst>
          </p:nvPr>
        </p:nvGraphicFramePr>
        <p:xfrm>
          <a:off x="800100" y="4064407"/>
          <a:ext cx="10572751" cy="25368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510393"/>
                <a:gridCol w="1510393"/>
                <a:gridCol w="1510393"/>
                <a:gridCol w="1510393"/>
                <a:gridCol w="1510393"/>
                <a:gridCol w="1510393"/>
                <a:gridCol w="1510393"/>
              </a:tblGrid>
              <a:tr h="590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</a:rPr>
                        <a:t>Rev</a:t>
                      </a:r>
                      <a:endParaRPr lang="zh-TW" altLang="en-US" sz="20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貸款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貸款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存款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存款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理財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理財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</a:tr>
              <a:tr h="337579"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有信用卡中，其他各項業務比例</a:t>
                      </a:r>
                      <a:endParaRPr lang="zh-TW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6191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信用卡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9.39%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90.61%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99.96%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0.04%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37.85%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62.15%</a:t>
                      </a:r>
                      <a:endParaRPr lang="zh-TW" altLang="en-US" sz="1600" dirty="0"/>
                    </a:p>
                  </a:txBody>
                  <a:tcPr anchor="ctr"/>
                </a:tc>
              </a:tr>
              <a:tr h="337579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無信用卡中，其他各項業務比例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65175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信用卡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4.80%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95.20%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99.92%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0.08%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32.98%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67.02%</a:t>
                      </a:r>
                      <a:endParaRPr lang="zh-TW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6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6299198" y="1119180"/>
            <a:ext cx="5368927" cy="5606247"/>
          </a:xfrm>
          <a:prstGeom prst="rect">
            <a:avLst/>
          </a:prstGeom>
          <a:solidFill>
            <a:srgbClr val="F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2907" y="1119180"/>
            <a:ext cx="5381013" cy="56062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b="0" dirty="0" smtClean="0"/>
              <a:t>(Rev</a:t>
            </a:r>
            <a:r>
              <a:rPr lang="zh-TW" altLang="en-US" b="0" dirty="0" smtClean="0"/>
              <a:t>分群後</a:t>
            </a:r>
            <a:r>
              <a:rPr lang="en-US" altLang="zh-TW" b="0" dirty="0" smtClean="0"/>
              <a:t>)</a:t>
            </a:r>
            <a:r>
              <a:rPr lang="zh-TW" altLang="en-US" b="0" dirty="0" smtClean="0"/>
              <a:t>業務</a:t>
            </a:r>
            <a:r>
              <a:rPr lang="zh-TW" altLang="en-US" b="0" dirty="0"/>
              <a:t>服務</a:t>
            </a:r>
            <a:r>
              <a:rPr lang="zh-TW" altLang="en-US" b="0" dirty="0" smtClean="0"/>
              <a:t>比例</a:t>
            </a:r>
            <a:r>
              <a:rPr lang="en-US" altLang="zh-TW" b="0" dirty="0" smtClean="0"/>
              <a:t>-</a:t>
            </a:r>
            <a:r>
              <a:rPr lang="zh-TW" altLang="en-US" b="0" dirty="0" smtClean="0"/>
              <a:t>貸</a:t>
            </a:r>
            <a:r>
              <a:rPr lang="zh-TW" altLang="en-US" b="0" dirty="0"/>
              <a:t>款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524759" y="1524741"/>
            <a:ext cx="502602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以貸款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02113" y="3280290"/>
            <a:ext cx="470217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存款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以貸款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0700" y="1004188"/>
            <a:ext cx="2486025" cy="3625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lang="en-US" altLang="zh-TW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</a:t>
            </a:r>
            <a:endParaRPr lang="zh-TW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794760" y="1009152"/>
            <a:ext cx="2486025" cy="3625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en-US" altLang="zh-TW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</a:t>
            </a:r>
            <a:endParaRPr lang="zh-TW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63766" y="4922093"/>
            <a:ext cx="502602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以貸款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93542" y="1524741"/>
            <a:ext cx="502602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以貸款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6524759" y="3283626"/>
            <a:ext cx="470217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存款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以貸款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6524759" y="4922093"/>
            <a:ext cx="502602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以貸款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925026"/>
            <a:ext cx="4506838" cy="1004973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93542" y="2520243"/>
            <a:ext cx="424732" cy="5003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貸</a:t>
            </a: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款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959" y="1952726"/>
            <a:ext cx="4464595" cy="977273"/>
          </a:xfrm>
          <a:prstGeom prst="rect">
            <a:avLst/>
          </a:prstGeom>
        </p:spPr>
      </p:pic>
      <p:sp>
        <p:nvSpPr>
          <p:cNvPr id="41" name="文字方塊 40"/>
          <p:cNvSpPr txBox="1"/>
          <p:nvPr/>
        </p:nvSpPr>
        <p:spPr>
          <a:xfrm>
            <a:off x="6524759" y="2505404"/>
            <a:ext cx="424732" cy="5003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貸</a:t>
            </a: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款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36" y="3740425"/>
            <a:ext cx="4477579" cy="1031599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702113" y="4342546"/>
            <a:ext cx="424732" cy="5003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貸</a:t>
            </a: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款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192" y="3715509"/>
            <a:ext cx="4443898" cy="1056515"/>
          </a:xfrm>
          <a:prstGeom prst="rect">
            <a:avLst/>
          </a:prstGeom>
        </p:spPr>
      </p:pic>
      <p:sp>
        <p:nvSpPr>
          <p:cNvPr id="42" name="文字方塊 41"/>
          <p:cNvSpPr txBox="1"/>
          <p:nvPr/>
        </p:nvSpPr>
        <p:spPr>
          <a:xfrm>
            <a:off x="6526829" y="4366436"/>
            <a:ext cx="424732" cy="5003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貸</a:t>
            </a: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款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88" y="5404716"/>
            <a:ext cx="4534527" cy="1042165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663766" y="5996433"/>
            <a:ext cx="424732" cy="5003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貸</a:t>
            </a: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款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9191" y="5395192"/>
            <a:ext cx="4494587" cy="1051689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6524759" y="6049870"/>
            <a:ext cx="424732" cy="5003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貸</a:t>
            </a: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款</a:t>
            </a:r>
          </a:p>
        </p:txBody>
      </p:sp>
    </p:spTree>
    <p:extLst>
      <p:ext uri="{BB962C8B-B14F-4D97-AF65-F5344CB8AC3E}">
        <p14:creationId xmlns:p14="http://schemas.microsoft.com/office/powerpoint/2010/main" val="237939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76" y="133564"/>
            <a:ext cx="9791132" cy="65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3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b="0" dirty="0"/>
              <a:t>(Rev</a:t>
            </a:r>
            <a:r>
              <a:rPr lang="zh-TW" altLang="en-US" b="0" dirty="0"/>
              <a:t>分群後</a:t>
            </a:r>
            <a:r>
              <a:rPr lang="en-US" altLang="zh-TW" b="0" dirty="0"/>
              <a:t>)</a:t>
            </a:r>
            <a:r>
              <a:rPr lang="zh-TW" altLang="en-US" b="0" dirty="0" smtClean="0"/>
              <a:t>業務</a:t>
            </a:r>
            <a:r>
              <a:rPr lang="zh-TW" altLang="en-US" b="0" dirty="0"/>
              <a:t>服務</a:t>
            </a:r>
            <a:r>
              <a:rPr lang="zh-TW" altLang="en-US" b="0" dirty="0" smtClean="0"/>
              <a:t>比例</a:t>
            </a:r>
            <a:r>
              <a:rPr lang="en-US" altLang="zh-TW" b="0" dirty="0" smtClean="0"/>
              <a:t>-</a:t>
            </a:r>
            <a:r>
              <a:rPr lang="zh-TW" altLang="en-US" b="0" dirty="0" smtClean="0"/>
              <a:t>貸</a:t>
            </a:r>
            <a:r>
              <a:rPr lang="zh-TW" altLang="en-US" b="0" dirty="0"/>
              <a:t>款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416076"/>
              </p:ext>
            </p:extLst>
          </p:nvPr>
        </p:nvGraphicFramePr>
        <p:xfrm>
          <a:off x="762000" y="1255208"/>
          <a:ext cx="10572751" cy="2474995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510393"/>
                <a:gridCol w="1510393"/>
                <a:gridCol w="1510393"/>
                <a:gridCol w="1510393"/>
                <a:gridCol w="1510393"/>
                <a:gridCol w="1510393"/>
                <a:gridCol w="1510393"/>
              </a:tblGrid>
              <a:tr h="6050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</a:rPr>
                        <a:t>低</a:t>
                      </a:r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</a:rPr>
                        <a:t>Rev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信用卡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信用卡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存款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存款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理財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理財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</a:tr>
              <a:tr h="319946"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有貸款中，其他各項業務比例</a:t>
                      </a:r>
                      <a:endParaRPr lang="zh-TW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58431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貸款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96.01%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3.99%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98.5%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1.5%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100%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19946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無貸款中，其他各項業務比例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6150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貸款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95.42%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4.58%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42.0%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58.0%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100%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695800"/>
              </p:ext>
            </p:extLst>
          </p:nvPr>
        </p:nvGraphicFramePr>
        <p:xfrm>
          <a:off x="762000" y="3988883"/>
          <a:ext cx="10572751" cy="2474995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510393"/>
                <a:gridCol w="1510393"/>
                <a:gridCol w="1510393"/>
                <a:gridCol w="1510393"/>
                <a:gridCol w="1510393"/>
                <a:gridCol w="1510393"/>
                <a:gridCol w="1510393"/>
              </a:tblGrid>
              <a:tr h="6050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</a:rPr>
                        <a:t>Rev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信用卡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信用卡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存款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存款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理財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理財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</a:tr>
              <a:tr h="319946"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有貸款中，其他各項業務比例</a:t>
                      </a:r>
                      <a:endParaRPr lang="zh-TW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58431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貸款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97.34%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2.66%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99.95%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0.05%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46.21%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53.79%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19946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無貸款中，其他各項業務比例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6150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貸款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94.69%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5.31%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99.96%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0.04%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36.74%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63.26%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52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6299198" y="1119180"/>
            <a:ext cx="5368927" cy="5606247"/>
          </a:xfrm>
          <a:prstGeom prst="rect">
            <a:avLst/>
          </a:prstGeom>
          <a:solidFill>
            <a:srgbClr val="F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2907" y="1119180"/>
            <a:ext cx="5381013" cy="56062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b="0" dirty="0" smtClean="0"/>
              <a:t>(Rev</a:t>
            </a:r>
            <a:r>
              <a:rPr lang="zh-TW" altLang="en-US" b="0" dirty="0" smtClean="0"/>
              <a:t>分群後</a:t>
            </a:r>
            <a:r>
              <a:rPr lang="en-US" altLang="zh-TW" b="0" dirty="0" smtClean="0"/>
              <a:t>)</a:t>
            </a:r>
            <a:r>
              <a:rPr lang="zh-TW" altLang="en-US" b="0" dirty="0" smtClean="0"/>
              <a:t>業務</a:t>
            </a:r>
            <a:r>
              <a:rPr lang="zh-TW" altLang="en-US" b="0" dirty="0"/>
              <a:t>服務</a:t>
            </a:r>
            <a:r>
              <a:rPr lang="zh-TW" altLang="en-US" b="0" dirty="0" smtClean="0"/>
              <a:t>比例</a:t>
            </a:r>
            <a:r>
              <a:rPr lang="en-US" altLang="zh-TW" b="0" dirty="0" smtClean="0"/>
              <a:t>-</a:t>
            </a:r>
            <a:r>
              <a:rPr lang="zh-TW" altLang="en-US" b="0" dirty="0"/>
              <a:t>存</a:t>
            </a:r>
            <a:r>
              <a:rPr lang="zh-TW" altLang="en-US" b="0" dirty="0" smtClean="0"/>
              <a:t>款</a:t>
            </a:r>
            <a:endParaRPr lang="zh-TW" altLang="en-US" b="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6524759" y="1524741"/>
            <a:ext cx="502602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以存款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02113" y="3280290"/>
            <a:ext cx="470217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以存款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0700" y="1004188"/>
            <a:ext cx="2486025" cy="3625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lang="en-US" altLang="zh-TW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</a:t>
            </a:r>
            <a:endParaRPr lang="zh-TW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794760" y="1009152"/>
            <a:ext cx="2486025" cy="3625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en-US" altLang="zh-TW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</a:t>
            </a:r>
            <a:endParaRPr lang="zh-TW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63766" y="4922093"/>
            <a:ext cx="502602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以存款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93542" y="1524741"/>
            <a:ext cx="502602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以存款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6524759" y="3283626"/>
            <a:ext cx="470217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6524759" y="4922093"/>
            <a:ext cx="502602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66" y="1981959"/>
            <a:ext cx="4848225" cy="89535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743140" y="2485424"/>
            <a:ext cx="424732" cy="4675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</a:t>
            </a: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款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183" y="1987809"/>
            <a:ext cx="4800600" cy="895350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6516395" y="2464434"/>
            <a:ext cx="424732" cy="5003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</a:t>
            </a: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款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66" y="3797582"/>
            <a:ext cx="4810125" cy="914400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786635" y="4284460"/>
            <a:ext cx="424732" cy="5003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</a:t>
            </a: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款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183" y="3774064"/>
            <a:ext cx="4829175" cy="876300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6524759" y="4244119"/>
            <a:ext cx="424732" cy="5003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</a:t>
            </a: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款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66" y="5414712"/>
            <a:ext cx="4810125" cy="936657"/>
          </a:xfrm>
          <a:prstGeom prst="rect">
            <a:avLst/>
          </a:prstGeom>
        </p:spPr>
      </p:pic>
      <p:sp>
        <p:nvSpPr>
          <p:cNvPr id="44" name="文字方塊 43"/>
          <p:cNvSpPr txBox="1"/>
          <p:nvPr/>
        </p:nvSpPr>
        <p:spPr>
          <a:xfrm>
            <a:off x="786635" y="5964161"/>
            <a:ext cx="424732" cy="5003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</a:t>
            </a: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款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3183" y="5426208"/>
            <a:ext cx="4800600" cy="898301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6516395" y="5917984"/>
            <a:ext cx="424732" cy="5003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</a:t>
            </a: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款</a:t>
            </a:r>
          </a:p>
        </p:txBody>
      </p:sp>
    </p:spTree>
    <p:extLst>
      <p:ext uri="{BB962C8B-B14F-4D97-AF65-F5344CB8AC3E}">
        <p14:creationId xmlns:p14="http://schemas.microsoft.com/office/powerpoint/2010/main" val="110819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b="0" dirty="0"/>
              <a:t>(Rev</a:t>
            </a:r>
            <a:r>
              <a:rPr lang="zh-TW" altLang="en-US" b="0" dirty="0"/>
              <a:t>分群後</a:t>
            </a:r>
            <a:r>
              <a:rPr lang="en-US" altLang="zh-TW" b="0" dirty="0"/>
              <a:t>)</a:t>
            </a:r>
            <a:r>
              <a:rPr lang="zh-TW" altLang="en-US" b="0" dirty="0" smtClean="0"/>
              <a:t>業務</a:t>
            </a:r>
            <a:r>
              <a:rPr lang="zh-TW" altLang="en-US" b="0" dirty="0"/>
              <a:t>服務</a:t>
            </a:r>
            <a:r>
              <a:rPr lang="zh-TW" altLang="en-US" b="0" dirty="0" smtClean="0"/>
              <a:t>比例</a:t>
            </a:r>
            <a:r>
              <a:rPr lang="en-US" altLang="zh-TW" b="0" dirty="0" smtClean="0"/>
              <a:t>-</a:t>
            </a:r>
            <a:r>
              <a:rPr lang="zh-TW" altLang="en-US" b="0" dirty="0" smtClean="0"/>
              <a:t>存款</a:t>
            </a:r>
            <a:endParaRPr lang="zh-TW" altLang="en-US" b="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85228"/>
              </p:ext>
            </p:extLst>
          </p:nvPr>
        </p:nvGraphicFramePr>
        <p:xfrm>
          <a:off x="762000" y="1255208"/>
          <a:ext cx="10572751" cy="2474995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510393"/>
                <a:gridCol w="1510393"/>
                <a:gridCol w="1510393"/>
                <a:gridCol w="1510393"/>
                <a:gridCol w="1510393"/>
                <a:gridCol w="1510393"/>
                <a:gridCol w="1510393"/>
              </a:tblGrid>
              <a:tr h="6050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</a:rPr>
                        <a:t>低</a:t>
                      </a:r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</a:rPr>
                        <a:t>Rev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信用卡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信用卡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貸款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貸款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理財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理財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</a:tr>
              <a:tr h="319946"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有存款中，其他各項業務比例</a:t>
                      </a:r>
                      <a:endParaRPr lang="zh-TW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58431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存款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89.34%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10.66%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3.22%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96.78%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100%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19946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無存款中，其他各項業務比例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6150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存款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99.99%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0.01%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0.04%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99.96%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100%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30252"/>
              </p:ext>
            </p:extLst>
          </p:nvPr>
        </p:nvGraphicFramePr>
        <p:xfrm>
          <a:off x="762000" y="4015953"/>
          <a:ext cx="10572751" cy="2474995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510393"/>
                <a:gridCol w="1510393"/>
                <a:gridCol w="1510393"/>
                <a:gridCol w="1510393"/>
                <a:gridCol w="1510393"/>
                <a:gridCol w="1510393"/>
                <a:gridCol w="1510393"/>
              </a:tblGrid>
              <a:tr h="6050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</a:rPr>
                        <a:t>Rev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信用卡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信用卡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貸款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貸款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理財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理財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</a:tr>
              <a:tr h="319946"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有存款中，其他各項業務比例</a:t>
                      </a:r>
                      <a:endParaRPr lang="zh-TW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58431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存款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94.93%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5.07%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9.15%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90.85%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37.6%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62.4%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19946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無存款中，其他各項業務比例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6150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存款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90.00%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10.00%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10.00%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90.00%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45.0%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55.0%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73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6299198" y="1119180"/>
            <a:ext cx="5368927" cy="5606247"/>
          </a:xfrm>
          <a:prstGeom prst="rect">
            <a:avLst/>
          </a:prstGeom>
          <a:solidFill>
            <a:srgbClr val="F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2907" y="1119180"/>
            <a:ext cx="5381013" cy="56062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b="0" dirty="0" smtClean="0"/>
              <a:t>(Rev</a:t>
            </a:r>
            <a:r>
              <a:rPr lang="zh-TW" altLang="en-US" b="0" dirty="0" smtClean="0"/>
              <a:t>分群後</a:t>
            </a:r>
            <a:r>
              <a:rPr lang="en-US" altLang="zh-TW" b="0" dirty="0" smtClean="0"/>
              <a:t>)</a:t>
            </a:r>
            <a:r>
              <a:rPr lang="zh-TW" altLang="en-US" b="0" dirty="0" smtClean="0"/>
              <a:t>業務</a:t>
            </a:r>
            <a:r>
              <a:rPr lang="zh-TW" altLang="en-US" b="0" dirty="0"/>
              <a:t>服務</a:t>
            </a:r>
            <a:r>
              <a:rPr lang="zh-TW" altLang="en-US" b="0" dirty="0" smtClean="0"/>
              <a:t>比例</a:t>
            </a:r>
            <a:r>
              <a:rPr lang="en-US" altLang="zh-TW" b="0" dirty="0" smtClean="0"/>
              <a:t>-</a:t>
            </a:r>
            <a:r>
              <a:rPr lang="zh-TW" altLang="en-US" b="0" dirty="0"/>
              <a:t>理財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524759" y="1524741"/>
            <a:ext cx="502602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02113" y="3280290"/>
            <a:ext cx="470217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0700" y="1004188"/>
            <a:ext cx="2486025" cy="3625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lang="en-US" altLang="zh-TW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</a:t>
            </a:r>
            <a:endParaRPr lang="zh-TW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794760" y="1009152"/>
            <a:ext cx="2486025" cy="3625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en-US" altLang="zh-TW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</a:t>
            </a:r>
            <a:endParaRPr lang="zh-TW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63766" y="4922093"/>
            <a:ext cx="502602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93542" y="1524741"/>
            <a:ext cx="502602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以理財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6524759" y="3283626"/>
            <a:ext cx="470217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貸款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6524759" y="4922093"/>
            <a:ext cx="502602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--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存款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以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理財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Y/N</a:t>
            </a:r>
            <a:r>
              <a:rPr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100</a:t>
            </a:r>
            <a:r>
              <a:rPr lang="en-US" altLang="zh-TW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%)</a:t>
            </a:r>
            <a:endParaRPr lang="zh-TW" altLang="en-US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92" y="1990033"/>
            <a:ext cx="4867275" cy="923925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714641" y="2478021"/>
            <a:ext cx="424732" cy="5003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理財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658" y="1990033"/>
            <a:ext cx="4848225" cy="914400"/>
          </a:xfrm>
          <a:prstGeom prst="rect">
            <a:avLst/>
          </a:prstGeom>
        </p:spPr>
      </p:pic>
      <p:sp>
        <p:nvSpPr>
          <p:cNvPr id="41" name="文字方塊 40"/>
          <p:cNvSpPr txBox="1"/>
          <p:nvPr/>
        </p:nvSpPr>
        <p:spPr>
          <a:xfrm>
            <a:off x="6508028" y="2478021"/>
            <a:ext cx="424732" cy="5003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理財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94" y="3736058"/>
            <a:ext cx="4819650" cy="933450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734892" y="4264860"/>
            <a:ext cx="424732" cy="5003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理財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657" y="3745347"/>
            <a:ext cx="4848225" cy="876300"/>
          </a:xfrm>
          <a:prstGeom prst="rect">
            <a:avLst/>
          </a:prstGeom>
        </p:spPr>
      </p:pic>
      <p:sp>
        <p:nvSpPr>
          <p:cNvPr id="42" name="文字方塊 41"/>
          <p:cNvSpPr txBox="1"/>
          <p:nvPr/>
        </p:nvSpPr>
        <p:spPr>
          <a:xfrm>
            <a:off x="6508028" y="4257479"/>
            <a:ext cx="424732" cy="5003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理財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569" y="5417959"/>
            <a:ext cx="4838700" cy="923925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702113" y="5906663"/>
            <a:ext cx="424732" cy="5003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理財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658" y="5384579"/>
            <a:ext cx="4781550" cy="876300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6501811" y="5860780"/>
            <a:ext cx="424732" cy="5003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理財</a:t>
            </a:r>
          </a:p>
        </p:txBody>
      </p:sp>
    </p:spTree>
    <p:extLst>
      <p:ext uri="{BB962C8B-B14F-4D97-AF65-F5344CB8AC3E}">
        <p14:creationId xmlns:p14="http://schemas.microsoft.com/office/powerpoint/2010/main" val="105603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b="0" dirty="0"/>
              <a:t>(Rev</a:t>
            </a:r>
            <a:r>
              <a:rPr lang="zh-TW" altLang="en-US" b="0" dirty="0"/>
              <a:t>分群後</a:t>
            </a:r>
            <a:r>
              <a:rPr lang="en-US" altLang="zh-TW" b="0" dirty="0"/>
              <a:t>)</a:t>
            </a:r>
            <a:r>
              <a:rPr lang="zh-TW" altLang="en-US" b="0" dirty="0" smtClean="0"/>
              <a:t>業務</a:t>
            </a:r>
            <a:r>
              <a:rPr lang="zh-TW" altLang="en-US" b="0" dirty="0"/>
              <a:t>服務</a:t>
            </a:r>
            <a:r>
              <a:rPr lang="zh-TW" altLang="en-US" b="0" dirty="0" smtClean="0"/>
              <a:t>比例</a:t>
            </a:r>
            <a:r>
              <a:rPr lang="en-US" altLang="zh-TW" b="0" dirty="0" smtClean="0"/>
              <a:t>-</a:t>
            </a:r>
            <a:r>
              <a:rPr lang="zh-TW" altLang="en-US" b="0" dirty="0"/>
              <a:t>理財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644518"/>
              </p:ext>
            </p:extLst>
          </p:nvPr>
        </p:nvGraphicFramePr>
        <p:xfrm>
          <a:off x="762000" y="1255208"/>
          <a:ext cx="10572751" cy="2474995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510393"/>
                <a:gridCol w="1510393"/>
                <a:gridCol w="1510393"/>
                <a:gridCol w="1510393"/>
                <a:gridCol w="1510393"/>
                <a:gridCol w="1510393"/>
                <a:gridCol w="1510393"/>
              </a:tblGrid>
              <a:tr h="6050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</a:rPr>
                        <a:t>低</a:t>
                      </a:r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</a:rPr>
                        <a:t>Rev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信用卡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信用卡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貸款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貸款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存款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存款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</a:tr>
              <a:tr h="319946"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有理財中，其他各項業務比例</a:t>
                      </a:r>
                      <a:endParaRPr lang="zh-TW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58431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理財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-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-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-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-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-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-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19946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無理財中，其他各項業務比例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6150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理財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95.43%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4.57%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1.4%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98.6%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42.84%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57.16%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005749"/>
              </p:ext>
            </p:extLst>
          </p:nvPr>
        </p:nvGraphicFramePr>
        <p:xfrm>
          <a:off x="762000" y="4017458"/>
          <a:ext cx="10572751" cy="2474995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510393"/>
                <a:gridCol w="1510393"/>
                <a:gridCol w="1510393"/>
                <a:gridCol w="1510393"/>
                <a:gridCol w="1510393"/>
                <a:gridCol w="1510393"/>
                <a:gridCol w="1510393"/>
              </a:tblGrid>
              <a:tr h="6050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</a:rPr>
                        <a:t>Rev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信用卡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信用卡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貸款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貸款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存款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存款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/>
                    </a:p>
                  </a:txBody>
                  <a:tcPr anchor="ctr"/>
                </a:tc>
              </a:tr>
              <a:tr h="319946"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有理財中，其他各項業務比例</a:t>
                      </a:r>
                      <a:endParaRPr lang="zh-TW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58431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理財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Y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95.56%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4.44%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11.25%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88.75%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9.95%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0.05%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19946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無理財中，其他各項業務比例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6150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理財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en-US" altLang="zh-TW" sz="1600" dirty="0" smtClean="0"/>
                        <a:t>N</a:t>
                      </a: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94.56%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5.44%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7.89%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92.11%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99.96%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0.04%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996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Profile</a:t>
            </a:r>
            <a:r>
              <a:rPr lang="zh-TW" altLang="en-US" dirty="0" smtClean="0"/>
              <a:t>五組，各業務比例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88139"/>
              </p:ext>
            </p:extLst>
          </p:nvPr>
        </p:nvGraphicFramePr>
        <p:xfrm>
          <a:off x="180974" y="1333502"/>
          <a:ext cx="11734796" cy="5019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76"/>
                <a:gridCol w="1025842"/>
                <a:gridCol w="1025842"/>
                <a:gridCol w="1025842"/>
                <a:gridCol w="1025842"/>
                <a:gridCol w="1025842"/>
                <a:gridCol w="1025842"/>
                <a:gridCol w="1025842"/>
                <a:gridCol w="1025842"/>
                <a:gridCol w="1025842"/>
                <a:gridCol w="1025842"/>
              </a:tblGrid>
              <a:tr h="48585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Group1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Group2</a:t>
                      </a:r>
                      <a:endParaRPr lang="zh-TW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Group3</a:t>
                      </a:r>
                      <a:endParaRPr lang="zh-TW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Group4</a:t>
                      </a:r>
                      <a:endParaRPr lang="zh-TW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Group5</a:t>
                      </a:r>
                      <a:endParaRPr lang="zh-TW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/>
                </a:tc>
              </a:tr>
              <a:tr h="485856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信用卡</a:t>
                      </a:r>
                      <a:r>
                        <a:rPr lang="en-US" altLang="zh-TW" dirty="0" smtClean="0"/>
                        <a:t>(Y)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44304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95.43%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43388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93.43%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44101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94.98%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44053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94.88%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44079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94.93%</a:t>
                      </a:r>
                    </a:p>
                  </a:txBody>
                  <a:tcPr marL="7620" marR="7620" marT="7620" marB="0" anchor="ctr"/>
                </a:tc>
              </a:tr>
              <a:tr h="4858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信用卡</a:t>
                      </a:r>
                      <a:r>
                        <a:rPr lang="en-US" altLang="zh-TW" dirty="0" smtClean="0"/>
                        <a:t>(N)</a:t>
                      </a:r>
                      <a:endParaRPr lang="zh-TW" altLang="en-US" dirty="0" smtClean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2122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4.57%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3051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6.57%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2329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5.02%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2379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5.12%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2353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5.07%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5856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貸款</a:t>
                      </a:r>
                      <a:r>
                        <a:rPr lang="en-US" altLang="zh-TW" dirty="0" smtClean="0"/>
                        <a:t>(Y)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651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1.40%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6886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14.83%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6405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13.79%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4871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10.49%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4250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9.15%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85856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貸款</a:t>
                      </a:r>
                      <a:r>
                        <a:rPr lang="en-US" altLang="zh-TW" dirty="0" smtClean="0"/>
                        <a:t>(N)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45775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98.60%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39553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85.17%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40025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86.21%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41561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89.51%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42182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90.85%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5856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存款</a:t>
                      </a:r>
                      <a:r>
                        <a:rPr lang="en-US" altLang="zh-TW" dirty="0" smtClean="0"/>
                        <a:t>(Y)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19887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42.84%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46378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99.87%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46380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99.89%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46384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99.90%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46412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99.96%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85856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存款</a:t>
                      </a:r>
                      <a:r>
                        <a:rPr lang="en-US" altLang="zh-TW" dirty="0" smtClean="0"/>
                        <a:t>(N)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26539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57.16%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61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0.13%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50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0.11%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48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0.10%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20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956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理財</a:t>
                      </a:r>
                      <a:r>
                        <a:rPr lang="en-US" altLang="zh-TW" dirty="0" smtClean="0"/>
                        <a:t>(Y)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215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0.46%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1508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3.25%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5747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12.38%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17462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37.61%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3956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理財</a:t>
                      </a:r>
                      <a:r>
                        <a:rPr lang="en-US" altLang="zh-TW" dirty="0" smtClean="0"/>
                        <a:t>(N)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46426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100.00%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46224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99.54%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44922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96.75%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40685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87.62%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28970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62.39%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956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客戶總數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46426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46439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46430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46432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46432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80974" y="2781300"/>
            <a:ext cx="3524251" cy="3028950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67900" y="2781300"/>
            <a:ext cx="2047870" cy="3028950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92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Profile</a:t>
            </a:r>
            <a:r>
              <a:rPr lang="zh-TW" altLang="en-US" dirty="0" smtClean="0"/>
              <a:t>五組，各業務數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712001"/>
              </p:ext>
            </p:extLst>
          </p:nvPr>
        </p:nvGraphicFramePr>
        <p:xfrm>
          <a:off x="171446" y="1419227"/>
          <a:ext cx="11744324" cy="3759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4"/>
                <a:gridCol w="1028700"/>
                <a:gridCol w="1033462"/>
                <a:gridCol w="1033462"/>
                <a:gridCol w="1033462"/>
                <a:gridCol w="1033462"/>
                <a:gridCol w="1033462"/>
                <a:gridCol w="1033462"/>
                <a:gridCol w="1033462"/>
                <a:gridCol w="1033462"/>
                <a:gridCol w="1033462"/>
                <a:gridCol w="1033462"/>
              </a:tblGrid>
              <a:tr h="503648">
                <a:tc grid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Group1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Group2</a:t>
                      </a:r>
                      <a:endParaRPr lang="zh-TW" altLang="en-US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Group3</a:t>
                      </a:r>
                      <a:endParaRPr lang="zh-TW" altLang="en-US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Group4</a:t>
                      </a:r>
                      <a:endParaRPr lang="zh-TW" altLang="en-US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Group5</a:t>
                      </a:r>
                      <a:endParaRPr lang="zh-TW" altLang="en-US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 anchor="ctr"/>
                </a:tc>
              </a:tr>
              <a:tr h="548875">
                <a:tc rowSpan="6">
                  <a:txBody>
                    <a:bodyPr/>
                    <a:lstStyle/>
                    <a:p>
                      <a:r>
                        <a:rPr lang="zh-TW" altLang="en-US" dirty="0" smtClean="0"/>
                        <a:t>業</a:t>
                      </a:r>
                      <a:endParaRPr lang="en-US" altLang="zh-TW" dirty="0" smtClean="0"/>
                    </a:p>
                    <a:p>
                      <a:r>
                        <a:rPr lang="zh-TW" altLang="en-US" dirty="0" smtClean="0"/>
                        <a:t>務</a:t>
                      </a:r>
                      <a:endParaRPr lang="en-US" altLang="zh-TW" dirty="0" smtClean="0"/>
                    </a:p>
                    <a:p>
                      <a:r>
                        <a:rPr lang="zh-TW" altLang="en-US" dirty="0" smtClean="0"/>
                        <a:t>數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</a:tr>
              <a:tr h="54887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1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28627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61.66%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2999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6.46%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2183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4.70%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4.34%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1516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3.26%</a:t>
                      </a:r>
                    </a:p>
                  </a:txBody>
                  <a:tcPr marL="7620" marR="7620" marT="7620" marB="0" anchor="ctr"/>
                </a:tc>
              </a:tr>
              <a:tr h="54887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17182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37.01%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36469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78.53%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36718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79.08%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34807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74.96%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25984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55.96%</a:t>
                      </a:r>
                    </a:p>
                  </a:txBody>
                  <a:tcPr marL="7620" marR="7620" marT="7620" marB="0" anchor="ctr"/>
                </a:tc>
              </a:tr>
              <a:tr h="54887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617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1.33%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6954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14.97%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7341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15.81%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9017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19.42%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17009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36.63%</a:t>
                      </a:r>
                    </a:p>
                  </a:txBody>
                  <a:tcPr marL="7620" marR="7620" marT="7620" marB="0" anchor="ctr"/>
                </a:tc>
              </a:tr>
              <a:tr h="54887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188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594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1923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4.14%</a:t>
                      </a:r>
                    </a:p>
                  </a:txBody>
                  <a:tcPr marL="7620" marR="7620" marT="7620" marB="0" anchor="ctr"/>
                </a:tc>
              </a:tr>
              <a:tr h="51126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客戶總數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46426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-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46439</a:t>
                      </a:r>
                    </a:p>
                  </a:txBody>
                  <a:tcPr marL="7620" marR="7620" marT="762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46430</a:t>
                      </a:r>
                    </a:p>
                  </a:txBody>
                  <a:tcPr marL="7620" marR="7620" marT="762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46432</a:t>
                      </a:r>
                    </a:p>
                  </a:txBody>
                  <a:tcPr marL="7620" marR="7620" marT="762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46432</a:t>
                      </a:r>
                    </a:p>
                  </a:txBody>
                  <a:tcPr marL="7620" marR="7620" marT="762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9839325" y="3000375"/>
            <a:ext cx="2076445" cy="1657350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11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0" dirty="0"/>
              <a:t>四項業務兩兩卡方獨立性檢定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72" y="1239244"/>
            <a:ext cx="8719503" cy="150552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97" y="3044439"/>
            <a:ext cx="8494358" cy="147041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72" y="4814518"/>
            <a:ext cx="8794556" cy="149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6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0" dirty="0"/>
              <a:t>四項業務兩兩卡方獨立性檢定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462087"/>
            <a:ext cx="8452282" cy="46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986909" y="3149404"/>
            <a:ext cx="3462807" cy="2436564"/>
          </a:xfrm>
        </p:spPr>
        <p:txBody>
          <a:bodyPr/>
          <a:lstStyle/>
          <a:p>
            <a:r>
              <a:rPr lang="en-US" altLang="zh-TW" dirty="0"/>
              <a:t>PART 7</a:t>
            </a:r>
          </a:p>
          <a:p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86909" y="4114800"/>
            <a:ext cx="4128053" cy="1006429"/>
          </a:xfrm>
        </p:spPr>
        <p:txBody>
          <a:bodyPr/>
          <a:lstStyle/>
          <a:p>
            <a:r>
              <a:rPr lang="en-US" altLang="zh-TW" sz="6600" b="0" dirty="0" smtClean="0">
                <a:effectLst/>
              </a:rPr>
              <a:t>Retention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21899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73" y="133350"/>
            <a:ext cx="5836709" cy="65913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494" y="133350"/>
            <a:ext cx="3305175" cy="6591300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3806411" y="2232060"/>
            <a:ext cx="3863083" cy="239387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364320" y="2593285"/>
            <a:ext cx="282759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4000" b="1" kern="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232,160</a:t>
            </a:r>
            <a:r>
              <a:rPr lang="zh-TW" altLang="en-US" sz="4000" b="1" kern="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筆</a:t>
            </a:r>
            <a:endParaRPr lang="en-US" altLang="zh-TW" sz="4000" b="1" kern="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4000" b="1" kern="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不重複資</a:t>
            </a:r>
            <a:r>
              <a:rPr lang="zh-TW" altLang="en-US" sz="4000" b="1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料</a:t>
            </a:r>
          </a:p>
        </p:txBody>
      </p:sp>
    </p:spTree>
    <p:extLst>
      <p:ext uri="{BB962C8B-B14F-4D97-AF65-F5344CB8AC3E}">
        <p14:creationId xmlns:p14="http://schemas.microsoft.com/office/powerpoint/2010/main" val="305947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671512"/>
            <a:ext cx="942975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8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0" dirty="0"/>
              <a:t>查信用卡睡卡比例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1057275"/>
            <a:ext cx="11020425" cy="495300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 flipV="1">
            <a:off x="609600" y="4838700"/>
            <a:ext cx="1628775" cy="95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6119812"/>
            <a:ext cx="7448550" cy="523875"/>
          </a:xfrm>
          <a:prstGeom prst="rect">
            <a:avLst/>
          </a:prstGeom>
          <a:ln>
            <a:solidFill>
              <a:srgbClr val="F23C00"/>
            </a:solidFill>
          </a:ln>
        </p:spPr>
      </p:pic>
    </p:spTree>
    <p:extLst>
      <p:ext uri="{BB962C8B-B14F-4D97-AF65-F5344CB8AC3E}">
        <p14:creationId xmlns:p14="http://schemas.microsoft.com/office/powerpoint/2010/main" val="162090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59004" y="186681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有信用卡的人，查最近一期零消費人數，與比例</a:t>
            </a:r>
          </a:p>
          <a:p>
            <a:r>
              <a:rPr lang="zh-TW" altLang="en-US" dirty="0"/>
              <a:t>有信用卡的人，查最近兩期零消費人數，與比例</a:t>
            </a:r>
          </a:p>
          <a:p>
            <a:r>
              <a:rPr lang="zh-TW" altLang="en-US" dirty="0"/>
              <a:t>有信用卡的人，查最近三期零消費人數，與比例</a:t>
            </a:r>
          </a:p>
          <a:p>
            <a:r>
              <a:rPr lang="zh-TW" altLang="en-US" dirty="0"/>
              <a:t>以此類推</a:t>
            </a:r>
          </a:p>
          <a:p>
            <a:r>
              <a:rPr lang="zh-TW" altLang="en-US" dirty="0"/>
              <a:t>拉出最近三期</a:t>
            </a:r>
            <a:r>
              <a:rPr lang="en-US" altLang="zh-TW" dirty="0"/>
              <a:t>0</a:t>
            </a:r>
            <a:r>
              <a:rPr lang="zh-TW" altLang="en-US" dirty="0"/>
              <a:t>消費個人客服進線資料。查來電比例，來電原因比例，問題類別比例，問題說明比例，問題所屬產品比例</a:t>
            </a:r>
          </a:p>
          <a:p>
            <a:r>
              <a:rPr lang="zh-TW" altLang="en-US" dirty="0"/>
              <a:t>跑所有客戶，查來電比例，查來電原因比例，問題類別比例，問題說明比例，問題所屬產品比例</a:t>
            </a:r>
          </a:p>
          <a:p>
            <a:r>
              <a:rPr lang="zh-TW" altLang="en-US" dirty="0"/>
              <a:t>查三月睡卡與總客戶各項比例差異。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59004" y="5143411"/>
            <a:ext cx="4694046" cy="68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4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Partition time </a:t>
            </a:r>
            <a:r>
              <a:rPr lang="zh-TW" altLang="en-US" sz="14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只有一個，只能看一期消費</a:t>
            </a:r>
            <a:endParaRPr lang="en-US" altLang="zh-TW" sz="1400" kern="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616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986909" y="3149404"/>
            <a:ext cx="3462807" cy="2436564"/>
          </a:xfrm>
        </p:spPr>
        <p:txBody>
          <a:bodyPr/>
          <a:lstStyle/>
          <a:p>
            <a:r>
              <a:rPr lang="en-US" altLang="zh-TW" dirty="0"/>
              <a:t>PART </a:t>
            </a:r>
            <a:r>
              <a:rPr lang="en-US" altLang="zh-TW" dirty="0" smtClean="0"/>
              <a:t>8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86909" y="4114800"/>
            <a:ext cx="2765501" cy="1006429"/>
          </a:xfrm>
        </p:spPr>
        <p:txBody>
          <a:bodyPr/>
          <a:lstStyle/>
          <a:p>
            <a:r>
              <a:rPr lang="en-US" altLang="zh-TW" sz="6600" b="0" dirty="0" smtClean="0">
                <a:effectLst/>
              </a:rPr>
              <a:t>Usage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9781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659004" y="258233"/>
            <a:ext cx="9348596" cy="529569"/>
          </a:xfrm>
        </p:spPr>
        <p:txBody>
          <a:bodyPr/>
          <a:lstStyle/>
          <a:p>
            <a:r>
              <a:rPr lang="zh-TW" altLang="en-US" b="0" dirty="0"/>
              <a:t>信用卡交易金額敘述統計值與</a:t>
            </a:r>
            <a:r>
              <a:rPr lang="en-US" altLang="zh-TW" b="0" dirty="0"/>
              <a:t>boxplot </a:t>
            </a:r>
            <a:r>
              <a:rPr lang="zh-TW" altLang="en-US" b="0" dirty="0"/>
              <a:t>檢查分佈與極端值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37" y="1333500"/>
            <a:ext cx="6200775" cy="33242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62" y="4800600"/>
            <a:ext cx="31527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6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659004" y="258233"/>
            <a:ext cx="9348596" cy="529569"/>
          </a:xfrm>
        </p:spPr>
        <p:txBody>
          <a:bodyPr/>
          <a:lstStyle/>
          <a:p>
            <a:r>
              <a:rPr lang="zh-TW" altLang="en-US" b="0" dirty="0"/>
              <a:t>信用卡交易金額敘述統計值與</a:t>
            </a:r>
            <a:r>
              <a:rPr lang="en-US" altLang="zh-TW" b="0" dirty="0"/>
              <a:t>boxplot </a:t>
            </a:r>
            <a:r>
              <a:rPr lang="zh-TW" altLang="en-US" b="0" dirty="0"/>
              <a:t>檢查分佈與極端值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" y="2132762"/>
            <a:ext cx="7545092" cy="42013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657" y="2060488"/>
            <a:ext cx="4930889" cy="30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8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659004" y="258233"/>
            <a:ext cx="9348596" cy="529569"/>
          </a:xfrm>
        </p:spPr>
        <p:txBody>
          <a:bodyPr/>
          <a:lstStyle/>
          <a:p>
            <a:r>
              <a:rPr lang="zh-TW" altLang="en-US" b="0" dirty="0"/>
              <a:t>信用卡交易金額敘述統計值與</a:t>
            </a:r>
            <a:r>
              <a:rPr lang="en-US" altLang="zh-TW" b="0" dirty="0"/>
              <a:t>boxplot </a:t>
            </a:r>
            <a:r>
              <a:rPr lang="zh-TW" altLang="en-US" b="0" dirty="0"/>
              <a:t>檢查分佈與極端值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1081087"/>
            <a:ext cx="915352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659004" y="258233"/>
            <a:ext cx="9348596" cy="529569"/>
          </a:xfrm>
        </p:spPr>
        <p:txBody>
          <a:bodyPr/>
          <a:lstStyle/>
          <a:p>
            <a:r>
              <a:rPr lang="zh-TW" altLang="en-US" b="0" dirty="0"/>
              <a:t>信用卡交易金額敘述統計值與</a:t>
            </a:r>
            <a:r>
              <a:rPr lang="en-US" altLang="zh-TW" b="0" dirty="0"/>
              <a:t>boxplot </a:t>
            </a:r>
            <a:r>
              <a:rPr lang="zh-TW" altLang="en-US" b="0" dirty="0"/>
              <a:t>檢查分佈與極端值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787802"/>
            <a:ext cx="93249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1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659004" y="258233"/>
            <a:ext cx="9348596" cy="529569"/>
          </a:xfrm>
        </p:spPr>
        <p:txBody>
          <a:bodyPr/>
          <a:lstStyle/>
          <a:p>
            <a:r>
              <a:rPr lang="zh-TW" altLang="en-US" b="0" dirty="0"/>
              <a:t>信用卡交易金額敘述統計值與</a:t>
            </a:r>
            <a:r>
              <a:rPr lang="en-US" altLang="zh-TW" b="0" dirty="0"/>
              <a:t>boxplot </a:t>
            </a:r>
            <a:r>
              <a:rPr lang="zh-TW" altLang="en-US" b="0" dirty="0"/>
              <a:t>檢查分佈與極端值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962025"/>
            <a:ext cx="91249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7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659004" y="258233"/>
            <a:ext cx="9348596" cy="529569"/>
          </a:xfrm>
        </p:spPr>
        <p:txBody>
          <a:bodyPr/>
          <a:lstStyle/>
          <a:p>
            <a:r>
              <a:rPr lang="zh-TW" altLang="en-US" b="0" dirty="0"/>
              <a:t>信用卡交易金額敘述統計值與</a:t>
            </a:r>
            <a:r>
              <a:rPr lang="en-US" altLang="zh-TW" b="0" dirty="0"/>
              <a:t>boxplot </a:t>
            </a:r>
            <a:r>
              <a:rPr lang="zh-TW" altLang="en-US" b="0" dirty="0"/>
              <a:t>檢查分佈與極端值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966787"/>
            <a:ext cx="91821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6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986909" y="3149404"/>
            <a:ext cx="3462807" cy="2436564"/>
          </a:xfrm>
        </p:spPr>
        <p:txBody>
          <a:bodyPr/>
          <a:lstStyle/>
          <a:p>
            <a:r>
              <a:rPr lang="en-US" altLang="zh-TW" dirty="0"/>
              <a:t>PART </a:t>
            </a:r>
            <a:r>
              <a:rPr lang="en-US" altLang="zh-TW" dirty="0" smtClean="0"/>
              <a:t>2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86909" y="4114800"/>
            <a:ext cx="4767652" cy="1311128"/>
          </a:xfrm>
        </p:spPr>
        <p:txBody>
          <a:bodyPr/>
          <a:lstStyle/>
          <a:p>
            <a:r>
              <a:rPr lang="en-US" altLang="zh-TW" sz="8800" dirty="0" smtClean="0"/>
              <a:t>ATM</a:t>
            </a:r>
            <a:r>
              <a:rPr lang="zh-TW" altLang="en-US" sz="8800" dirty="0" smtClean="0"/>
              <a:t>交易</a:t>
            </a:r>
            <a:endParaRPr lang="zh-TW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3206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608204" y="190501"/>
            <a:ext cx="8298729" cy="673100"/>
          </a:xfrm>
        </p:spPr>
        <p:txBody>
          <a:bodyPr/>
          <a:lstStyle/>
          <a:p>
            <a:r>
              <a:rPr lang="zh-TW" altLang="en-US" b="0" dirty="0"/>
              <a:t>信用卡交易次數敘述統計值與</a:t>
            </a:r>
            <a:r>
              <a:rPr lang="en-US" altLang="zh-TW" b="0" dirty="0"/>
              <a:t>boxplot </a:t>
            </a:r>
            <a:r>
              <a:rPr lang="zh-TW" altLang="en-US" b="0" dirty="0"/>
              <a:t>檢查分佈與極端值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04" y="1247775"/>
            <a:ext cx="9525000" cy="238125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5534025" y="1485900"/>
            <a:ext cx="1123950" cy="581025"/>
          </a:xfrm>
          <a:prstGeom prst="roundRect">
            <a:avLst/>
          </a:prstGeom>
          <a:noFill/>
          <a:ln w="28575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3800475" y="1476375"/>
            <a:ext cx="781050" cy="581025"/>
          </a:xfrm>
          <a:prstGeom prst="roundRect">
            <a:avLst/>
          </a:prstGeom>
          <a:noFill/>
          <a:ln w="28575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811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608204" y="190501"/>
            <a:ext cx="8298729" cy="673100"/>
          </a:xfrm>
        </p:spPr>
        <p:txBody>
          <a:bodyPr/>
          <a:lstStyle/>
          <a:p>
            <a:r>
              <a:rPr lang="zh-TW" altLang="en-US" b="0" dirty="0"/>
              <a:t>信用卡交易次數敘述統計值與</a:t>
            </a:r>
            <a:r>
              <a:rPr lang="en-US" altLang="zh-TW" b="0" dirty="0"/>
              <a:t>boxplot </a:t>
            </a:r>
            <a:r>
              <a:rPr lang="zh-TW" altLang="en-US" b="0" dirty="0"/>
              <a:t>檢查分佈與極端值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1404938"/>
            <a:ext cx="6673329" cy="479419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687" y="1252537"/>
            <a:ext cx="80676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5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352" y="3591745"/>
            <a:ext cx="4230118" cy="3084461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659004" y="258233"/>
            <a:ext cx="6503796" cy="529569"/>
          </a:xfrm>
        </p:spPr>
        <p:txBody>
          <a:bodyPr/>
          <a:lstStyle/>
          <a:p>
            <a:r>
              <a:rPr lang="zh-TW" altLang="en-US" b="0" dirty="0"/>
              <a:t>信用卡交易金額與交易手續費點散佈</a:t>
            </a:r>
            <a:r>
              <a:rPr lang="zh-TW" altLang="en-US" b="0" dirty="0" smtClean="0"/>
              <a:t>圖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95" y="971549"/>
            <a:ext cx="4762379" cy="360169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045" y="1057275"/>
            <a:ext cx="5256182" cy="39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0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659004" y="258233"/>
            <a:ext cx="6503796" cy="529569"/>
          </a:xfrm>
        </p:spPr>
        <p:txBody>
          <a:bodyPr/>
          <a:lstStyle/>
          <a:p>
            <a:r>
              <a:rPr lang="zh-TW" altLang="en-US" b="0" dirty="0"/>
              <a:t>信用卡交易金額與交易手續費點散佈</a:t>
            </a:r>
            <a:r>
              <a:rPr lang="zh-TW" altLang="en-US" b="0" dirty="0" smtClean="0"/>
              <a:t>圖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263" y="3209925"/>
            <a:ext cx="4853898" cy="36480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775" y="1013025"/>
            <a:ext cx="4733278" cy="351749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89" y="1008263"/>
            <a:ext cx="4607996" cy="342423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989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659003" y="258233"/>
            <a:ext cx="5809529" cy="529569"/>
          </a:xfrm>
        </p:spPr>
        <p:txBody>
          <a:bodyPr/>
          <a:lstStyle/>
          <a:p>
            <a:r>
              <a:rPr lang="zh-TW" altLang="en-US" b="0" dirty="0"/>
              <a:t>信用卡交易次數與交易手續費點散佈圖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3" y="1462088"/>
            <a:ext cx="6478672" cy="481488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204" y="1859757"/>
            <a:ext cx="5297288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4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659003" y="258233"/>
            <a:ext cx="5809529" cy="529569"/>
          </a:xfrm>
        </p:spPr>
        <p:txBody>
          <a:bodyPr/>
          <a:lstStyle/>
          <a:p>
            <a:r>
              <a:rPr lang="zh-TW" altLang="en-US" b="0" dirty="0"/>
              <a:t>信用卡交易次數與交易手續費點散佈圖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62088"/>
            <a:ext cx="5819020" cy="443388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1466851"/>
            <a:ext cx="5827796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659003" y="258233"/>
            <a:ext cx="5809529" cy="529569"/>
          </a:xfrm>
        </p:spPr>
        <p:txBody>
          <a:bodyPr/>
          <a:lstStyle/>
          <a:p>
            <a:r>
              <a:rPr lang="zh-TW" altLang="en-US" b="0" dirty="0"/>
              <a:t>信用卡交易次數與交易手續費點散佈圖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28" y="1604962"/>
            <a:ext cx="5581549" cy="43005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38" y="1604962"/>
            <a:ext cx="5655988" cy="43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7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59005" y="1091594"/>
            <a:ext cx="530491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rgbClr val="1D2129"/>
                </a:solidFill>
                <a:latin typeface="Helvetica" panose="020B0604020202020204" pitchFamily="34" charset="0"/>
              </a:rPr>
              <a:t>信用卡消費分類比例（</a:t>
            </a:r>
            <a:r>
              <a:rPr lang="en-US" altLang="zh-TW" dirty="0" err="1">
                <a:solidFill>
                  <a:srgbClr val="1D2129"/>
                </a:solidFill>
                <a:latin typeface="Helvetica" panose="020B0604020202020204" pitchFamily="34" charset="0"/>
              </a:rPr>
              <a:t>consumption_category_desc</a:t>
            </a:r>
            <a:r>
              <a:rPr lang="zh-TW" altLang="en-US" dirty="0">
                <a:solidFill>
                  <a:srgbClr val="1D2129"/>
                </a:solidFill>
                <a:latin typeface="Helvetica" panose="020B0604020202020204" pitchFamily="34" charset="0"/>
              </a:rPr>
              <a:t>）比例，與各組別平均刷卡次數，與平均刷卡金額。用倍數解讀意義</a:t>
            </a:r>
            <a:r>
              <a:rPr lang="zh-TW" altLang="en-US" dirty="0" smtClean="0">
                <a:solidFill>
                  <a:srgbClr val="1D2129"/>
                </a:solidFill>
                <a:latin typeface="Helvetica" panose="020B0604020202020204" pitchFamily="34" charset="0"/>
              </a:rPr>
              <a:t>。</a:t>
            </a:r>
            <a:endParaRPr lang="en-US" altLang="zh-TW" dirty="0" smtClean="0">
              <a:solidFill>
                <a:srgbClr val="1D2129"/>
              </a:solidFill>
              <a:latin typeface="Helvetica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dirty="0" smtClean="0">
              <a:solidFill>
                <a:srgbClr val="1D2129"/>
              </a:solidFill>
              <a:latin typeface="Helvetica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/>
              <a:t>c_category_desc</a:t>
            </a:r>
            <a:r>
              <a:rPr lang="en-US" altLang="zh-TW" dirty="0"/>
              <a:t>  : Factor w/ 26 </a:t>
            </a:r>
            <a:r>
              <a:rPr lang="en-US" altLang="zh-TW" dirty="0" smtClean="0"/>
              <a:t>levels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 smtClean="0"/>
              <a:t>平均每個類別交易量應為</a:t>
            </a:r>
            <a:r>
              <a:rPr lang="en-US" altLang="zh-TW" dirty="0" smtClean="0"/>
              <a:t>23150.96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/>
              <a:t>Percent</a:t>
            </a:r>
            <a:r>
              <a:rPr lang="zh-TW" altLang="en-US" dirty="0" smtClean="0"/>
              <a:t>表示各類別總消費次數占平均</a:t>
            </a:r>
            <a:r>
              <a:rPr lang="zh-TW" altLang="en-US" dirty="0"/>
              <a:t>交易</a:t>
            </a:r>
            <a:r>
              <a:rPr lang="zh-TW" altLang="en-US" dirty="0" smtClean="0"/>
              <a:t>量的百分比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837" y="258233"/>
            <a:ext cx="4167187" cy="63762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1210924" y="356817"/>
            <a:ext cx="45720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(%)</a:t>
            </a: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240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85775" y="132466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rgbClr val="1D2129"/>
                </a:solidFill>
                <a:latin typeface="Helvetica" panose="020B0604020202020204" pitchFamily="34" charset="0"/>
              </a:rPr>
              <a:t>信用卡消費店家型態（</a:t>
            </a:r>
            <a:r>
              <a:rPr lang="en-US" altLang="zh-TW" dirty="0">
                <a:solidFill>
                  <a:srgbClr val="1D2129"/>
                </a:solidFill>
                <a:latin typeface="Helvetica" panose="020B0604020202020204" pitchFamily="34" charset="0"/>
              </a:rPr>
              <a:t>object type)</a:t>
            </a:r>
            <a:r>
              <a:rPr lang="zh-TW" altLang="en-US" dirty="0">
                <a:solidFill>
                  <a:srgbClr val="1D2129"/>
                </a:solidFill>
                <a:latin typeface="Helvetica" panose="020B0604020202020204" pitchFamily="34" charset="0"/>
              </a:rPr>
              <a:t>比例，與各組別平均刷卡次數，與平均刷卡金額</a:t>
            </a:r>
            <a:r>
              <a:rPr lang="zh-TW" altLang="en-US" dirty="0" smtClean="0">
                <a:solidFill>
                  <a:srgbClr val="1D2129"/>
                </a:solidFill>
                <a:latin typeface="Helvetica" panose="020B0604020202020204" pitchFamily="34" charset="0"/>
              </a:rPr>
              <a:t>。</a:t>
            </a:r>
            <a:endParaRPr lang="en-US" altLang="zh-TW" dirty="0" smtClean="0">
              <a:solidFill>
                <a:srgbClr val="1D2129"/>
              </a:solidFill>
              <a:latin typeface="Helvetica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/>
              <a:t>merchant_nbr</a:t>
            </a:r>
            <a:r>
              <a:rPr lang="en-US" altLang="zh-TW" dirty="0"/>
              <a:t> </a:t>
            </a:r>
            <a:r>
              <a:rPr lang="en-US" altLang="zh-TW" dirty="0" smtClean="0"/>
              <a:t>: </a:t>
            </a:r>
            <a:r>
              <a:rPr lang="en-US" altLang="zh-TW" dirty="0"/>
              <a:t>Factor w/ 39901 levels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715770" y="3028950"/>
            <a:ext cx="424815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4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類別數太多</a:t>
            </a:r>
            <a:r>
              <a:rPr lang="en-US" altLang="zh-TW" sz="14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!!</a:t>
            </a:r>
            <a:endParaRPr lang="zh-TW" altLang="en-US" sz="1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879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59004" y="1124635"/>
            <a:ext cx="530491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rgbClr val="1D2129"/>
                </a:solidFill>
                <a:latin typeface="Helvetica" panose="020B0604020202020204" pitchFamily="34" charset="0"/>
              </a:rPr>
              <a:t>信用卡種類（</a:t>
            </a:r>
            <a:r>
              <a:rPr lang="en-US" altLang="zh-TW" dirty="0">
                <a:solidFill>
                  <a:srgbClr val="1D2129"/>
                </a:solidFill>
                <a:latin typeface="Helvetica" panose="020B0604020202020204" pitchFamily="34" charset="0"/>
              </a:rPr>
              <a:t>card type</a:t>
            </a:r>
            <a:r>
              <a:rPr lang="zh-TW" altLang="en-US" dirty="0">
                <a:solidFill>
                  <a:srgbClr val="1D2129"/>
                </a:solidFill>
                <a:latin typeface="Helvetica" panose="020B0604020202020204" pitchFamily="34" charset="0"/>
              </a:rPr>
              <a:t>）比例， 與各組別平均刷卡次數，與平均刷卡金額</a:t>
            </a:r>
            <a:r>
              <a:rPr lang="zh-TW" altLang="en-US" dirty="0" smtClean="0">
                <a:solidFill>
                  <a:srgbClr val="1D2129"/>
                </a:solidFill>
                <a:latin typeface="Helvetica" panose="020B0604020202020204" pitchFamily="34" charset="0"/>
              </a:rPr>
              <a:t>。</a:t>
            </a:r>
            <a:endParaRPr lang="en-US" altLang="zh-TW" dirty="0" smtClean="0">
              <a:solidFill>
                <a:srgbClr val="1D2129"/>
              </a:solidFill>
              <a:latin typeface="Helvetica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/>
              <a:t>card_type</a:t>
            </a:r>
            <a:r>
              <a:rPr lang="en-US" altLang="zh-TW" dirty="0"/>
              <a:t> </a:t>
            </a:r>
            <a:r>
              <a:rPr lang="en-US" altLang="zh-TW" dirty="0" smtClean="0"/>
              <a:t>: </a:t>
            </a:r>
            <a:r>
              <a:rPr lang="en-US" altLang="zh-TW" dirty="0"/>
              <a:t>Factor w/ 11 </a:t>
            </a:r>
            <a:r>
              <a:rPr lang="en-US" altLang="zh-TW" dirty="0" smtClean="0"/>
              <a:t>levels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平均每</a:t>
            </a:r>
            <a:r>
              <a:rPr lang="zh-TW" altLang="en-US" dirty="0" smtClean="0"/>
              <a:t>個種</a:t>
            </a:r>
            <a:r>
              <a:rPr lang="zh-TW" altLang="en-US" dirty="0"/>
              <a:t>類</a:t>
            </a:r>
            <a:r>
              <a:rPr lang="zh-TW" altLang="en-US" dirty="0" smtClean="0"/>
              <a:t>交易</a:t>
            </a:r>
            <a:r>
              <a:rPr lang="zh-TW" altLang="en-US" dirty="0"/>
              <a:t>量應</a:t>
            </a:r>
            <a:r>
              <a:rPr lang="zh-TW" altLang="en-US" dirty="0" smtClean="0"/>
              <a:t>為</a:t>
            </a:r>
            <a:r>
              <a:rPr lang="en-US" altLang="zh-TW" dirty="0" smtClean="0"/>
              <a:t>54720.45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/>
              <a:t>Percent</a:t>
            </a:r>
            <a:r>
              <a:rPr lang="zh-TW" altLang="en-US" dirty="0"/>
              <a:t>表示</a:t>
            </a:r>
            <a:r>
              <a:rPr lang="zh-TW" altLang="en-US" dirty="0" smtClean="0"/>
              <a:t>各種類總</a:t>
            </a:r>
            <a:r>
              <a:rPr lang="zh-TW" altLang="en-US" dirty="0"/>
              <a:t>消費次數占平均交易量的百分比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54720.45</a:t>
            </a: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49" y="2062162"/>
            <a:ext cx="5579147" cy="400526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1734799" y="2361896"/>
            <a:ext cx="45720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(%)</a:t>
            </a: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650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3" y="162271"/>
            <a:ext cx="9623836" cy="661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552450" y="1162735"/>
            <a:ext cx="49815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rgbClr val="1D2129"/>
                </a:solidFill>
                <a:latin typeface="Helvetica" panose="020B0604020202020204" pitchFamily="34" charset="0"/>
              </a:rPr>
              <a:t>信用卡等級 </a:t>
            </a:r>
            <a:r>
              <a:rPr lang="en-US" altLang="zh-TW" dirty="0">
                <a:solidFill>
                  <a:srgbClr val="1D2129"/>
                </a:solidFill>
                <a:latin typeface="Helvetica" panose="020B0604020202020204" pitchFamily="34" charset="0"/>
              </a:rPr>
              <a:t>(card level</a:t>
            </a:r>
            <a:r>
              <a:rPr lang="zh-TW" altLang="en-US" dirty="0">
                <a:solidFill>
                  <a:srgbClr val="1D2129"/>
                </a:solidFill>
                <a:latin typeface="Helvetica" panose="020B0604020202020204" pitchFamily="34" charset="0"/>
              </a:rPr>
              <a:t>）比例，與各組別平均刷卡次數，與平均刷卡金額</a:t>
            </a:r>
            <a:r>
              <a:rPr lang="zh-TW" altLang="en-US" dirty="0" smtClean="0">
                <a:solidFill>
                  <a:srgbClr val="1D2129"/>
                </a:solidFill>
                <a:latin typeface="Helvetica" panose="020B0604020202020204" pitchFamily="34" charset="0"/>
              </a:rPr>
              <a:t>。</a:t>
            </a:r>
            <a:endParaRPr lang="en-US" altLang="zh-TW" dirty="0" smtClean="0">
              <a:solidFill>
                <a:srgbClr val="1D2129"/>
              </a:solidFill>
              <a:latin typeface="Helvetica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/>
              <a:t>card_level</a:t>
            </a:r>
            <a:r>
              <a:rPr lang="en-US" altLang="zh-TW" dirty="0"/>
              <a:t> </a:t>
            </a:r>
            <a:r>
              <a:rPr lang="en-US" altLang="zh-TW" dirty="0" smtClean="0"/>
              <a:t>: </a:t>
            </a:r>
            <a:r>
              <a:rPr lang="en-US" altLang="zh-TW" dirty="0"/>
              <a:t>Factor w/ 6 </a:t>
            </a:r>
            <a:r>
              <a:rPr lang="en-US" altLang="zh-TW" dirty="0" smtClean="0"/>
              <a:t>levels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平均每</a:t>
            </a:r>
            <a:r>
              <a:rPr lang="zh-TW" altLang="en-US" dirty="0" smtClean="0"/>
              <a:t>個等</a:t>
            </a:r>
            <a:r>
              <a:rPr lang="zh-TW" altLang="en-US" dirty="0"/>
              <a:t>級</a:t>
            </a:r>
            <a:r>
              <a:rPr lang="zh-TW" altLang="en-US" dirty="0" smtClean="0"/>
              <a:t>交易</a:t>
            </a:r>
            <a:r>
              <a:rPr lang="zh-TW" altLang="en-US" dirty="0"/>
              <a:t>量應</a:t>
            </a:r>
            <a:r>
              <a:rPr lang="zh-TW" altLang="en-US" dirty="0" smtClean="0"/>
              <a:t>為</a:t>
            </a:r>
            <a:r>
              <a:rPr lang="en-US" altLang="zh-TW" dirty="0" smtClean="0"/>
              <a:t>85989.29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/>
              <a:t>Percent</a:t>
            </a:r>
            <a:r>
              <a:rPr lang="zh-TW" altLang="en-US" dirty="0"/>
              <a:t>表示</a:t>
            </a:r>
            <a:r>
              <a:rPr lang="zh-TW" altLang="en-US" dirty="0" smtClean="0"/>
              <a:t>各等級總</a:t>
            </a:r>
            <a:r>
              <a:rPr lang="zh-TW" altLang="en-US" dirty="0"/>
              <a:t>消費次數占平均交易量的百分比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475" y="2262187"/>
            <a:ext cx="4390103" cy="321468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0982324" y="2617278"/>
            <a:ext cx="45720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(%)</a:t>
            </a: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046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986909" y="3149404"/>
            <a:ext cx="3462807" cy="1200329"/>
          </a:xfrm>
        </p:spPr>
        <p:txBody>
          <a:bodyPr/>
          <a:lstStyle/>
          <a:p>
            <a:r>
              <a:rPr lang="en-US" altLang="zh-TW" dirty="0" smtClean="0"/>
              <a:t>PART 9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86909" y="4114800"/>
            <a:ext cx="3877985" cy="1089529"/>
          </a:xfrm>
        </p:spPr>
        <p:txBody>
          <a:bodyPr/>
          <a:lstStyle/>
          <a:p>
            <a:r>
              <a:rPr lang="zh-TW" altLang="en-US" sz="7200" dirty="0"/>
              <a:t>關聯規則</a:t>
            </a:r>
          </a:p>
        </p:txBody>
      </p:sp>
    </p:spTree>
    <p:extLst>
      <p:ext uri="{BB962C8B-B14F-4D97-AF65-F5344CB8AC3E}">
        <p14:creationId xmlns:p14="http://schemas.microsoft.com/office/powerpoint/2010/main" val="201591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8" y="1295077"/>
            <a:ext cx="5484621" cy="477234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1490501"/>
            <a:ext cx="63817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2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" y="1052512"/>
            <a:ext cx="114109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143000"/>
            <a:ext cx="11656386" cy="50006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2900" y="1447800"/>
            <a:ext cx="1095375" cy="428625"/>
          </a:xfrm>
          <a:prstGeom prst="rect">
            <a:avLst/>
          </a:prstGeom>
          <a:noFill/>
          <a:ln w="28575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289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04" y="1419225"/>
            <a:ext cx="48291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3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04" y="1452562"/>
            <a:ext cx="4133850" cy="10763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49" y="2040729"/>
            <a:ext cx="1400175" cy="3619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79" y="2600325"/>
            <a:ext cx="4067175" cy="342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66" y="3014663"/>
            <a:ext cx="4038600" cy="3524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898" y="2671763"/>
            <a:ext cx="1438275" cy="3429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3" y="3178970"/>
            <a:ext cx="1419225" cy="7239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966" y="3438526"/>
            <a:ext cx="4067175" cy="3714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6948" y="4081465"/>
            <a:ext cx="1457325" cy="3429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678" y="3895728"/>
            <a:ext cx="4095750" cy="37147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5053" y="4329117"/>
            <a:ext cx="1476375" cy="35242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966" y="4795843"/>
            <a:ext cx="4086225" cy="37147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866" y="5362581"/>
            <a:ext cx="4076700" cy="3429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2816" y="5776919"/>
            <a:ext cx="4086225" cy="40957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48373" y="1552572"/>
            <a:ext cx="14763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986909" y="3149404"/>
            <a:ext cx="4031873" cy="1200329"/>
          </a:xfrm>
        </p:spPr>
        <p:txBody>
          <a:bodyPr/>
          <a:lstStyle/>
          <a:p>
            <a:r>
              <a:rPr lang="en-US" altLang="zh-TW" dirty="0" smtClean="0"/>
              <a:t>PART 10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86909" y="4114800"/>
            <a:ext cx="5570756" cy="923330"/>
          </a:xfrm>
        </p:spPr>
        <p:txBody>
          <a:bodyPr/>
          <a:lstStyle/>
          <a:p>
            <a:r>
              <a:rPr lang="zh-TW" altLang="en-US" sz="6000" dirty="0" smtClean="0"/>
              <a:t>信用卡流失偵測</a:t>
            </a:r>
            <a:endParaRPr lang="zh-TW" altLang="en-US" sz="6000" dirty="0"/>
          </a:p>
        </p:txBody>
      </p:sp>
      <p:graphicFrame>
        <p:nvGraphicFramePr>
          <p:cNvPr id="7" name="圖表 6"/>
          <p:cNvGraphicFramePr/>
          <p:nvPr>
            <p:extLst>
              <p:ext uri="{D42A27DB-BD31-4B8C-83A1-F6EECF244321}">
                <p14:modId xmlns:p14="http://schemas.microsoft.com/office/powerpoint/2010/main" val="304880716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3883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圖表 9"/>
          <p:cNvGraphicFramePr/>
          <p:nvPr>
            <p:extLst>
              <p:ext uri="{D42A27DB-BD31-4B8C-83A1-F6EECF244321}">
                <p14:modId xmlns:p14="http://schemas.microsoft.com/office/powerpoint/2010/main" val="3423196899"/>
              </p:ext>
            </p:extLst>
          </p:nvPr>
        </p:nvGraphicFramePr>
        <p:xfrm>
          <a:off x="888999" y="240693"/>
          <a:ext cx="10443030" cy="6366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496341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077683" y="1297525"/>
            <a:ext cx="7810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2000" b="1" kern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期</a:t>
            </a:r>
            <a:r>
              <a:rPr lang="zh-TW" altLang="en-US" sz="2000" b="1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初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 smtClean="0"/>
              <a:t>信用卡流失情況</a:t>
            </a:r>
            <a:endParaRPr lang="zh-TW" altLang="en-US" dirty="0"/>
          </a:p>
        </p:txBody>
      </p:sp>
      <p:graphicFrame>
        <p:nvGraphicFramePr>
          <p:cNvPr id="19" name="圖表 18"/>
          <p:cNvGraphicFramePr/>
          <p:nvPr>
            <p:extLst>
              <p:ext uri="{D42A27DB-BD31-4B8C-83A1-F6EECF244321}">
                <p14:modId xmlns:p14="http://schemas.microsoft.com/office/powerpoint/2010/main" val="1900590208"/>
              </p:ext>
            </p:extLst>
          </p:nvPr>
        </p:nvGraphicFramePr>
        <p:xfrm>
          <a:off x="828675" y="2045255"/>
          <a:ext cx="3606800" cy="3347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2052637" y="3940765"/>
            <a:ext cx="1031304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400" b="1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en-US" altLang="zh-TW" sz="1400" b="1" dirty="0" smtClean="0">
                <a:solidFill>
                  <a:schemeClr val="bg1"/>
                </a:solidFill>
                <a:sym typeface="+mn-lt"/>
              </a:rPr>
              <a:t>1992</a:t>
            </a:r>
            <a:r>
              <a:rPr lang="en-US" altLang="zh-TW" sz="1400" b="1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endParaRPr lang="zh-TW" altLang="en-US" sz="1400" b="1" kern="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09288" y="2822346"/>
            <a:ext cx="689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12234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73021" y="4870548"/>
            <a:ext cx="14350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總人數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232160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61412" y="286362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  <a:ea typeface="新細明體" panose="02020500000000000000" pitchFamily="18" charset="-120"/>
              </a:rPr>
              <a:t>5980</a:t>
            </a:r>
            <a:r>
              <a:rPr lang="zh-TW" altLang="en-US" dirty="0"/>
              <a:t> 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8791575" y="3978865"/>
            <a:ext cx="965200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400" b="1" dirty="0">
                <a:solidFill>
                  <a:schemeClr val="bg1"/>
                </a:solidFill>
              </a:rPr>
              <a:t>226180</a:t>
            </a:r>
            <a:r>
              <a:rPr lang="zh-TW" altLang="en-US" sz="1200" dirty="0"/>
              <a:t> </a:t>
            </a:r>
            <a:endParaRPr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5133975" y="2170701"/>
            <a:ext cx="1362075" cy="300762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299360" y="2854278"/>
            <a:ext cx="1031304" cy="148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TW" altLang="en-US" sz="1400" b="1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期初</a:t>
            </a:r>
            <a:endParaRPr lang="en-US" altLang="zh-TW" sz="1400" b="1" kern="0" dirty="0" smtClean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TW" altLang="en-US" sz="1400" b="1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持卡人數</a:t>
            </a:r>
            <a:endParaRPr lang="en-US" altLang="zh-TW" sz="1400" b="1" kern="0" dirty="0" smtClean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endParaRPr lang="en-US" altLang="zh-TW" sz="1400" b="1" kern="0" dirty="0" smtClean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TW" sz="1600" b="1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en-US" altLang="zh-TW" sz="1600" b="1" dirty="0" smtClean="0">
                <a:solidFill>
                  <a:schemeClr val="bg1"/>
                </a:solidFill>
                <a:sym typeface="+mn-lt"/>
              </a:rPr>
              <a:t>1992</a:t>
            </a:r>
            <a:r>
              <a:rPr lang="en-US" altLang="zh-TW" sz="1600" b="1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endParaRPr lang="zh-TW" altLang="en-US" sz="1400" b="1" kern="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8232260" y="3794751"/>
            <a:ext cx="2464315" cy="144335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sz="1400" b="1" dirty="0" smtClean="0">
                <a:ea typeface="微软雅黑" panose="020B0503020204020204" pitchFamily="34" charset="-122"/>
              </a:rPr>
              <a:t>期末持卡人數</a:t>
            </a:r>
            <a:endParaRPr lang="en-US" altLang="zh-TW" sz="1400" b="1" dirty="0" smtClean="0"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TW" sz="1400" b="1" dirty="0">
                <a:ea typeface="微软雅黑" panose="020B0503020204020204" pitchFamily="34" charset="-122"/>
              </a:rPr>
              <a:t>216511</a:t>
            </a:r>
            <a:endParaRPr lang="zh-TW" altLang="en-US" sz="1400" b="1" dirty="0">
              <a:ea typeface="微软雅黑" panose="020B0503020204020204" pitchFamily="34" charset="-122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8166100" y="2170701"/>
            <a:ext cx="2530475" cy="14433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TW" altLang="en-US" sz="1400" b="1" dirty="0" smtClean="0">
                <a:ea typeface="微软雅黑" panose="020B0503020204020204" pitchFamily="34" charset="-122"/>
              </a:rPr>
              <a:t>期末剪卡人數</a:t>
            </a:r>
            <a:endParaRPr lang="en-US" altLang="zh-TW" sz="1400" b="1" dirty="0" smtClean="0"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TW" sz="1400" b="1" dirty="0" smtClean="0">
                <a:ea typeface="微软雅黑" panose="020B0503020204020204" pitchFamily="34" charset="-122"/>
              </a:rPr>
              <a:t>2712</a:t>
            </a:r>
            <a:endParaRPr lang="zh-TW" altLang="en-US" sz="1400" b="1" dirty="0">
              <a:ea typeface="微软雅黑" panose="020B0503020204020204" pitchFamily="34" charset="-122"/>
            </a:endParaRPr>
          </a:p>
        </p:txBody>
      </p:sp>
      <p:sp>
        <p:nvSpPr>
          <p:cNvPr id="32" name="向右箭號 31"/>
          <p:cNvSpPr/>
          <p:nvPr/>
        </p:nvSpPr>
        <p:spPr>
          <a:xfrm>
            <a:off x="6538912" y="4304331"/>
            <a:ext cx="1584325" cy="4241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向右箭號 33"/>
          <p:cNvSpPr/>
          <p:nvPr/>
        </p:nvSpPr>
        <p:spPr>
          <a:xfrm>
            <a:off x="6538912" y="2712872"/>
            <a:ext cx="1584325" cy="42419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爆炸 2 35"/>
          <p:cNvSpPr/>
          <p:nvPr/>
        </p:nvSpPr>
        <p:spPr>
          <a:xfrm rot="1174735">
            <a:off x="9969640" y="2219608"/>
            <a:ext cx="1878116" cy="1594488"/>
          </a:xfrm>
          <a:prstGeom prst="irregularSeal2">
            <a:avLst/>
          </a:prstGeom>
          <a:solidFill>
            <a:srgbClr val="F1D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475118" y="2583889"/>
            <a:ext cx="908844" cy="80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600" b="1" kern="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流失率</a:t>
            </a:r>
            <a:endParaRPr lang="en-US" altLang="zh-TW" sz="1600" b="1" kern="0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600" b="1" kern="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1.23%</a:t>
            </a:r>
            <a:endParaRPr lang="zh-TW" altLang="en-US" sz="1600" b="1" kern="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4818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986909" y="3149404"/>
            <a:ext cx="3462807" cy="2436564"/>
          </a:xfrm>
        </p:spPr>
        <p:txBody>
          <a:bodyPr/>
          <a:lstStyle/>
          <a:p>
            <a:r>
              <a:rPr lang="en-US" altLang="zh-TW" dirty="0"/>
              <a:t>PART </a:t>
            </a:r>
            <a:r>
              <a:rPr lang="en-US" altLang="zh-TW" dirty="0" smtClean="0"/>
              <a:t>3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86909" y="4114800"/>
            <a:ext cx="4801314" cy="1089529"/>
          </a:xfrm>
        </p:spPr>
        <p:txBody>
          <a:bodyPr/>
          <a:lstStyle/>
          <a:p>
            <a:r>
              <a:rPr lang="zh-TW" altLang="en-US" sz="7200" dirty="0" smtClean="0"/>
              <a:t>信用卡</a:t>
            </a:r>
            <a:r>
              <a:rPr lang="zh-TW" altLang="en-US" sz="7200" dirty="0"/>
              <a:t>消費</a:t>
            </a:r>
          </a:p>
        </p:txBody>
      </p:sp>
    </p:spTree>
    <p:extLst>
      <p:ext uri="{BB962C8B-B14F-4D97-AF65-F5344CB8AC3E}">
        <p14:creationId xmlns:p14="http://schemas.microsoft.com/office/powerpoint/2010/main" val="317519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 smtClean="0"/>
              <a:t>各月份消費前</a:t>
            </a:r>
            <a:r>
              <a:rPr lang="en-US" altLang="zh-TW" dirty="0" smtClean="0"/>
              <a:t>5</a:t>
            </a:r>
            <a:r>
              <a:rPr lang="zh-TW" altLang="en-US" dirty="0" smtClean="0"/>
              <a:t>大</a:t>
            </a:r>
            <a:r>
              <a:rPr lang="en-US" altLang="zh-TW" dirty="0" err="1" smtClean="0"/>
              <a:t>mcc_code</a:t>
            </a:r>
            <a:r>
              <a:rPr lang="zh-TW" altLang="en-US" dirty="0" smtClean="0"/>
              <a:t>組合</a:t>
            </a:r>
            <a:endParaRPr lang="zh-TW" altLang="en-US" dirty="0"/>
          </a:p>
        </p:txBody>
      </p:sp>
      <p:graphicFrame>
        <p:nvGraphicFramePr>
          <p:cNvPr id="17" name="圖表 16"/>
          <p:cNvGraphicFramePr/>
          <p:nvPr>
            <p:extLst>
              <p:ext uri="{D42A27DB-BD31-4B8C-83A1-F6EECF244321}">
                <p14:modId xmlns:p14="http://schemas.microsoft.com/office/powerpoint/2010/main" val="2916134541"/>
              </p:ext>
            </p:extLst>
          </p:nvPr>
        </p:nvGraphicFramePr>
        <p:xfrm>
          <a:off x="1899920" y="118775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471241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/>
          <p:cNvSpPr>
            <a:spLocks noGrp="1"/>
          </p:cNvSpPr>
          <p:nvPr>
            <p:ph type="body" sz="quarter" idx="10"/>
          </p:nvPr>
        </p:nvSpPr>
        <p:spPr>
          <a:xfrm>
            <a:off x="659004" y="258234"/>
            <a:ext cx="5304916" cy="452398"/>
          </a:xfrm>
        </p:spPr>
        <p:txBody>
          <a:bodyPr/>
          <a:lstStyle/>
          <a:p>
            <a:r>
              <a:rPr lang="zh-TW" altLang="en-US" dirty="0"/>
              <a:t>剪卡及忠實客戶</a:t>
            </a:r>
            <a:r>
              <a:rPr lang="zh-TW" altLang="en-US" dirty="0" smtClean="0"/>
              <a:t>來電</a:t>
            </a:r>
            <a:r>
              <a:rPr lang="zh-TW" altLang="en-US" dirty="0"/>
              <a:t>次數</a:t>
            </a:r>
            <a:r>
              <a:rPr lang="zh-TW" altLang="en-US" dirty="0" smtClean="0"/>
              <a:t>比較</a:t>
            </a:r>
            <a:endParaRPr lang="zh-TW" altLang="en-US" dirty="0"/>
          </a:p>
        </p:txBody>
      </p:sp>
      <p:graphicFrame>
        <p:nvGraphicFramePr>
          <p:cNvPr id="27" name="圖表 26"/>
          <p:cNvGraphicFramePr/>
          <p:nvPr>
            <p:extLst>
              <p:ext uri="{D42A27DB-BD31-4B8C-83A1-F6EECF244321}">
                <p14:modId xmlns:p14="http://schemas.microsoft.com/office/powerpoint/2010/main" val="1385828927"/>
              </p:ext>
            </p:extLst>
          </p:nvPr>
        </p:nvGraphicFramePr>
        <p:xfrm>
          <a:off x="548543" y="1181782"/>
          <a:ext cx="3455286" cy="5292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圖表 29"/>
          <p:cNvGraphicFramePr/>
          <p:nvPr>
            <p:extLst>
              <p:ext uri="{D42A27DB-BD31-4B8C-83A1-F6EECF244321}">
                <p14:modId xmlns:p14="http://schemas.microsoft.com/office/powerpoint/2010/main" val="6167544"/>
              </p:ext>
            </p:extLst>
          </p:nvPr>
        </p:nvGraphicFramePr>
        <p:xfrm>
          <a:off x="4369787" y="1181782"/>
          <a:ext cx="3584605" cy="529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2460356159"/>
              </p:ext>
            </p:extLst>
          </p:nvPr>
        </p:nvGraphicFramePr>
        <p:xfrm>
          <a:off x="8158155" y="1181781"/>
          <a:ext cx="3584605" cy="529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6680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 smtClean="0"/>
              <a:t>來電問題所屬產品</a:t>
            </a:r>
            <a:endParaRPr lang="zh-TW" altLang="en-US" dirty="0"/>
          </a:p>
        </p:txBody>
      </p:sp>
      <p:graphicFrame>
        <p:nvGraphicFramePr>
          <p:cNvPr id="14" name="圖表 13"/>
          <p:cNvGraphicFramePr/>
          <p:nvPr>
            <p:extLst>
              <p:ext uri="{D42A27DB-BD31-4B8C-83A1-F6EECF244321}">
                <p14:modId xmlns:p14="http://schemas.microsoft.com/office/powerpoint/2010/main" val="1891435783"/>
              </p:ext>
            </p:extLst>
          </p:nvPr>
        </p:nvGraphicFramePr>
        <p:xfrm>
          <a:off x="1020932" y="1252326"/>
          <a:ext cx="913906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02516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 smtClean="0"/>
              <a:t>來電原</a:t>
            </a:r>
            <a:r>
              <a:rPr lang="zh-TW" altLang="en-US" dirty="0"/>
              <a:t>因</a:t>
            </a:r>
            <a:r>
              <a:rPr lang="en-US" altLang="zh-TW" dirty="0" smtClean="0"/>
              <a:t>(</a:t>
            </a:r>
            <a:r>
              <a:rPr lang="zh-TW" altLang="en-US" dirty="0"/>
              <a:t>死的</a:t>
            </a:r>
            <a:r>
              <a:rPr lang="en-US" altLang="zh-TW" dirty="0"/>
              <a:t>VS</a:t>
            </a:r>
            <a:r>
              <a:rPr lang="zh-TW" altLang="en-US" dirty="0"/>
              <a:t>活的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graphicFrame>
        <p:nvGraphicFramePr>
          <p:cNvPr id="16" name="圖表 15"/>
          <p:cNvGraphicFramePr/>
          <p:nvPr>
            <p:extLst>
              <p:ext uri="{D42A27DB-BD31-4B8C-83A1-F6EECF244321}">
                <p14:modId xmlns:p14="http://schemas.microsoft.com/office/powerpoint/2010/main" val="1214478447"/>
              </p:ext>
            </p:extLst>
          </p:nvPr>
        </p:nvGraphicFramePr>
        <p:xfrm>
          <a:off x="845457" y="1209524"/>
          <a:ext cx="4368799" cy="518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圖表 18"/>
          <p:cNvGraphicFramePr/>
          <p:nvPr>
            <p:extLst>
              <p:ext uri="{D42A27DB-BD31-4B8C-83A1-F6EECF244321}">
                <p14:modId xmlns:p14="http://schemas.microsoft.com/office/powerpoint/2010/main" val="2135207049"/>
              </p:ext>
            </p:extLst>
          </p:nvPr>
        </p:nvGraphicFramePr>
        <p:xfrm>
          <a:off x="6563995" y="1144209"/>
          <a:ext cx="4365262" cy="5245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矩形 19"/>
          <p:cNvSpPr/>
          <p:nvPr/>
        </p:nvSpPr>
        <p:spPr>
          <a:xfrm>
            <a:off x="2468698" y="1278376"/>
            <a:ext cx="2073003" cy="419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2128" b="0" i="0" u="none" strike="noStrike" kern="1200" cap="none" spc="50" normalizeH="0" baseline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+mj-ea"/>
                <a:cs typeface="+mj-cs"/>
              </a:defRPr>
            </a:pPr>
            <a:r>
              <a:rPr lang="zh-TW" altLang="zh-TW" spc="50" dirty="0">
                <a:solidFill>
                  <a:srgbClr val="000000">
                    <a:lumMod val="65000"/>
                    <a:lumOff val="35000"/>
                  </a:srgbClr>
                </a:solidFill>
              </a:rPr>
              <a:t>來電原因</a:t>
            </a:r>
            <a:r>
              <a:rPr lang="en-US" altLang="zh-TW" spc="50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(</a:t>
            </a:r>
            <a:r>
              <a:rPr lang="zh-TW" altLang="en-US" spc="50" dirty="0">
                <a:solidFill>
                  <a:srgbClr val="000000">
                    <a:lumMod val="65000"/>
                    <a:lumOff val="35000"/>
                  </a:srgbClr>
                </a:solidFill>
              </a:rPr>
              <a:t>死</a:t>
            </a:r>
            <a:r>
              <a:rPr lang="zh-TW" altLang="zh-TW" spc="50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的</a:t>
            </a:r>
            <a:r>
              <a:rPr lang="en-US" altLang="zh-TW" spc="50" dirty="0">
                <a:solidFill>
                  <a:srgbClr val="000000">
                    <a:lumMod val="65000"/>
                    <a:lumOff val="35000"/>
                  </a:srgb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94241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問題類別</a:t>
            </a:r>
            <a:r>
              <a:rPr lang="en-US" altLang="zh-TW" dirty="0"/>
              <a:t>(</a:t>
            </a:r>
            <a:r>
              <a:rPr lang="zh-TW" altLang="en-US" dirty="0"/>
              <a:t>死的</a:t>
            </a:r>
            <a:r>
              <a:rPr lang="en-US" altLang="zh-TW" dirty="0"/>
              <a:t>VS</a:t>
            </a:r>
            <a:r>
              <a:rPr lang="zh-TW" altLang="en-US" dirty="0"/>
              <a:t>活的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079694690"/>
              </p:ext>
            </p:extLst>
          </p:nvPr>
        </p:nvGraphicFramePr>
        <p:xfrm>
          <a:off x="659004" y="979714"/>
          <a:ext cx="10138228" cy="5615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086147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問題明細</a:t>
            </a:r>
            <a:r>
              <a:rPr lang="en-US" altLang="zh-TW" dirty="0"/>
              <a:t>(</a:t>
            </a:r>
            <a:r>
              <a:rPr lang="zh-TW" altLang="en-US" dirty="0"/>
              <a:t>死的</a:t>
            </a:r>
            <a:r>
              <a:rPr lang="en-US" altLang="zh-TW" dirty="0"/>
              <a:t>VS</a:t>
            </a:r>
            <a:r>
              <a:rPr lang="zh-TW" altLang="en-US" dirty="0"/>
              <a:t>活的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graphicFrame>
        <p:nvGraphicFramePr>
          <p:cNvPr id="3" name="圖表 2"/>
          <p:cNvGraphicFramePr/>
          <p:nvPr>
            <p:extLst>
              <p:ext uri="{D42A27DB-BD31-4B8C-83A1-F6EECF244321}">
                <p14:modId xmlns:p14="http://schemas.microsoft.com/office/powerpoint/2010/main" val="2645471360"/>
              </p:ext>
            </p:extLst>
          </p:nvPr>
        </p:nvGraphicFramePr>
        <p:xfrm>
          <a:off x="659004" y="979714"/>
          <a:ext cx="10138228" cy="5615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421350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3524950481"/>
              </p:ext>
            </p:extLst>
          </p:nvPr>
        </p:nvGraphicFramePr>
        <p:xfrm>
          <a:off x="979715" y="315687"/>
          <a:ext cx="10145486" cy="6291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629296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2501538432"/>
              </p:ext>
            </p:extLst>
          </p:nvPr>
        </p:nvGraphicFramePr>
        <p:xfrm>
          <a:off x="1077686" y="501952"/>
          <a:ext cx="9082314" cy="5779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297252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3785867448"/>
              </p:ext>
            </p:extLst>
          </p:nvPr>
        </p:nvGraphicFramePr>
        <p:xfrm>
          <a:off x="1034143" y="348344"/>
          <a:ext cx="9666514" cy="6161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6585857" y="5606143"/>
            <a:ext cx="2971800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4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剪卡人數為負表示卡片增加數</a:t>
            </a:r>
            <a:endParaRPr lang="zh-TW" altLang="en-US" sz="1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85602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 smtClean="0"/>
              <a:t>剪卡及忠實客戶來電問題比較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0" y="1027814"/>
            <a:ext cx="5491949" cy="56076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829" y="1027814"/>
            <a:ext cx="5061525" cy="459743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276" y="1027814"/>
            <a:ext cx="4845724" cy="444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2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ea typeface="+mn-ea"/>
                <a:cs typeface="+mn-ea"/>
                <a:sym typeface="+mn-lt"/>
              </a:rPr>
              <a:t>PART</a:t>
            </a:r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en-US" altLang="zh-CN" dirty="0" smtClean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1" lang="zh-CN" altLang="en-US"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zh-TW" altLang="en-US" dirty="0" smtClean="0">
                <a:latin typeface="+mn-lt"/>
                <a:ea typeface="+mn-ea"/>
                <a:cs typeface="+mn-ea"/>
                <a:sym typeface="+mn-lt"/>
              </a:rPr>
              <a:t>信用卡交易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59004" y="2120474"/>
            <a:ext cx="704192" cy="7041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95882" y="4562237"/>
            <a:ext cx="704192" cy="704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363342" y="2120474"/>
            <a:ext cx="704192" cy="704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363342" y="4562237"/>
            <a:ext cx="704192" cy="7041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1513942" y="2120474"/>
            <a:ext cx="4034605" cy="1480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消費性質：</a:t>
            </a: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>
              <a:lnSpc>
                <a:spcPct val="130000"/>
              </a:lnSpc>
              <a:defRPr/>
            </a:pP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purchase_consumption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  <a:defRPr/>
            </a:pP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cash_advance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文本框 8"/>
          <p:cNvSpPr txBox="1"/>
          <p:nvPr/>
        </p:nvSpPr>
        <p:spPr>
          <a:xfrm>
            <a:off x="1513943" y="4562237"/>
            <a:ext cx="4034605" cy="10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信用卡種類：</a:t>
            </a:r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分</a:t>
            </a: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9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種類別</a:t>
            </a: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+1 NULL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類別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文本框 8"/>
          <p:cNvSpPr txBox="1"/>
          <p:nvPr/>
        </p:nvSpPr>
        <p:spPr>
          <a:xfrm>
            <a:off x="7131228" y="2120474"/>
            <a:ext cx="4034605" cy="10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信用卡等級：</a:t>
            </a: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6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個等級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+1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個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other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等級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文本框 8"/>
          <p:cNvSpPr txBox="1"/>
          <p:nvPr/>
        </p:nvSpPr>
        <p:spPr>
          <a:xfrm>
            <a:off x="7246923" y="4529885"/>
            <a:ext cx="403460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資料量：</a:t>
            </a: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lvl="0">
              <a:lnSpc>
                <a:spcPct val="130000"/>
              </a:lnSpc>
              <a:defRPr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601,934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筆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94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圖表 5"/>
          <p:cNvGraphicFramePr/>
          <p:nvPr>
            <p:extLst/>
          </p:nvPr>
        </p:nvGraphicFramePr>
        <p:xfrm>
          <a:off x="124287" y="1101406"/>
          <a:ext cx="6072327" cy="4784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圖表 9"/>
          <p:cNvGraphicFramePr/>
          <p:nvPr>
            <p:extLst/>
          </p:nvPr>
        </p:nvGraphicFramePr>
        <p:xfrm>
          <a:off x="2702218" y="1030384"/>
          <a:ext cx="7942108" cy="5752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659004" y="258233"/>
            <a:ext cx="5304916" cy="529569"/>
          </a:xfrm>
        </p:spPr>
        <p:txBody>
          <a:bodyPr/>
          <a:lstStyle/>
          <a:p>
            <a:r>
              <a:rPr lang="zh-TW" altLang="en-US" dirty="0" smtClean="0"/>
              <a:t>剪卡及忠實客戶來電問題比較</a:t>
            </a:r>
            <a:endParaRPr lang="zh-TW" altLang="en-US" dirty="0"/>
          </a:p>
        </p:txBody>
      </p:sp>
      <p:pic>
        <p:nvPicPr>
          <p:cNvPr id="12" name="char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49" y="4603948"/>
            <a:ext cx="3673399" cy="135296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515" y="4561920"/>
            <a:ext cx="3962400" cy="13239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3043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719" y="1703265"/>
            <a:ext cx="5472172" cy="5030909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84" y="1766656"/>
            <a:ext cx="5696762" cy="486957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err="1" smtClean="0"/>
              <a:t>call_purpose</a:t>
            </a:r>
            <a:r>
              <a:rPr lang="en-US" altLang="zh-TW" dirty="0" smtClean="0"/>
              <a:t>(</a:t>
            </a:r>
            <a:r>
              <a:rPr lang="zh-TW" altLang="en-US" dirty="0" smtClean="0"/>
              <a:t>死的</a:t>
            </a:r>
            <a:r>
              <a:rPr lang="en-US" altLang="zh-TW" dirty="0" smtClean="0"/>
              <a:t>VS</a:t>
            </a:r>
            <a:r>
              <a:rPr lang="zh-TW" altLang="en-US" dirty="0" smtClean="0"/>
              <a:t>活的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365" y="2227364"/>
            <a:ext cx="1743075" cy="1438275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3431218" y="970758"/>
            <a:ext cx="998739" cy="7325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3200" b="1" kern="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死的</a:t>
            </a:r>
            <a:endParaRPr lang="zh-TW" altLang="en-US" sz="3200" b="1" kern="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9966663" y="967242"/>
            <a:ext cx="998739" cy="6666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3200" b="1" kern="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活</a:t>
            </a:r>
            <a:r>
              <a:rPr lang="zh-TW" altLang="en-US" sz="3200" b="1" kern="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的</a:t>
            </a:r>
            <a:endParaRPr lang="zh-TW" altLang="en-US" sz="3200" b="1" kern="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224" y="2227364"/>
            <a:ext cx="19240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0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920" y="1800134"/>
            <a:ext cx="5839704" cy="494998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0" y="1960718"/>
            <a:ext cx="5180765" cy="4789402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err="1"/>
              <a:t>calltype_desc</a:t>
            </a:r>
            <a:r>
              <a:rPr lang="en-US" altLang="zh-TW" dirty="0"/>
              <a:t>(</a:t>
            </a:r>
            <a:r>
              <a:rPr lang="zh-TW" altLang="en-US" dirty="0" smtClean="0"/>
              <a:t>死的</a:t>
            </a:r>
            <a:r>
              <a:rPr lang="en-US" altLang="zh-TW" dirty="0" smtClean="0"/>
              <a:t>VS</a:t>
            </a:r>
            <a:r>
              <a:rPr lang="zh-TW" altLang="en-US" dirty="0" smtClean="0"/>
              <a:t>活的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431218" y="970758"/>
            <a:ext cx="998739" cy="7325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3200" b="1" kern="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死的</a:t>
            </a:r>
            <a:endParaRPr lang="zh-TW" altLang="en-US" sz="3200" b="1" kern="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01" y="844636"/>
            <a:ext cx="3295291" cy="1275869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9966663" y="967242"/>
            <a:ext cx="998739" cy="6666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3200" b="1" kern="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活</a:t>
            </a:r>
            <a:r>
              <a:rPr lang="zh-TW" altLang="en-US" sz="3200" b="1" kern="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的</a:t>
            </a:r>
            <a:endParaRPr lang="zh-TW" altLang="en-US" sz="3200" b="1" kern="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6900" y="1788951"/>
            <a:ext cx="38195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0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574" y="1473114"/>
            <a:ext cx="5650129" cy="526582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09" y="1473114"/>
            <a:ext cx="5817311" cy="5291091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err="1"/>
              <a:t>detail_desc</a:t>
            </a:r>
            <a:r>
              <a:rPr lang="en-US" altLang="zh-TW" dirty="0"/>
              <a:t>(</a:t>
            </a:r>
            <a:r>
              <a:rPr lang="zh-TW" altLang="en-US" dirty="0" smtClean="0"/>
              <a:t>死的</a:t>
            </a:r>
            <a:r>
              <a:rPr lang="en-US" altLang="zh-TW" dirty="0" smtClean="0"/>
              <a:t>VS</a:t>
            </a:r>
            <a:r>
              <a:rPr lang="zh-TW" altLang="en-US" dirty="0" smtClean="0"/>
              <a:t>活的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431218" y="970758"/>
            <a:ext cx="998739" cy="7325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3200" b="1" kern="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死的</a:t>
            </a:r>
            <a:endParaRPr lang="zh-TW" altLang="en-US" sz="3200" b="1" kern="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63" y="970758"/>
            <a:ext cx="2849664" cy="1163737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9966663" y="967242"/>
            <a:ext cx="998739" cy="6666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3200" b="1" kern="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活</a:t>
            </a:r>
            <a:r>
              <a:rPr lang="zh-TW" altLang="en-US" sz="3200" b="1" kern="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的</a:t>
            </a:r>
            <a:endParaRPr lang="zh-TW" altLang="en-US" sz="3200" b="1" kern="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416" y="1962150"/>
            <a:ext cx="39052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 smtClean="0"/>
              <a:t>通話時間</a:t>
            </a:r>
            <a:r>
              <a:rPr lang="en-US" altLang="zh-TW" dirty="0" smtClean="0"/>
              <a:t>(</a:t>
            </a:r>
            <a:r>
              <a:rPr lang="zh-TW" altLang="en-US" dirty="0" smtClean="0"/>
              <a:t>死的</a:t>
            </a:r>
            <a:r>
              <a:rPr lang="en-US" altLang="zh-TW" dirty="0" smtClean="0"/>
              <a:t>VS</a:t>
            </a:r>
            <a:r>
              <a:rPr lang="zh-TW" altLang="en-US" dirty="0" smtClean="0"/>
              <a:t>活的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41" y="1138053"/>
            <a:ext cx="5483958" cy="550244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98444"/>
            <a:ext cx="1663084" cy="165281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263" y="1584157"/>
            <a:ext cx="1717931" cy="16671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407" y="3429000"/>
            <a:ext cx="1876425" cy="723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3409950"/>
            <a:ext cx="2276475" cy="7429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890" y="1029810"/>
            <a:ext cx="1037793" cy="68059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9029" y="1029810"/>
            <a:ext cx="1035084" cy="74572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276" y="1046423"/>
            <a:ext cx="5622247" cy="56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6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6" y="932155"/>
            <a:ext cx="4259991" cy="579712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270" y="914379"/>
            <a:ext cx="4096213" cy="579712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098" y="905481"/>
            <a:ext cx="3986073" cy="5779344"/>
          </a:xfrm>
          <a:prstGeom prst="rect">
            <a:avLst/>
          </a:prstGeom>
        </p:spPr>
      </p:pic>
      <p:sp>
        <p:nvSpPr>
          <p:cNvPr id="6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659004" y="258233"/>
            <a:ext cx="5304916" cy="529569"/>
          </a:xfrm>
        </p:spPr>
        <p:txBody>
          <a:bodyPr/>
          <a:lstStyle/>
          <a:p>
            <a:r>
              <a:rPr lang="zh-TW" altLang="en-US" dirty="0" smtClean="0"/>
              <a:t>通話時間</a:t>
            </a:r>
            <a:r>
              <a:rPr lang="en-US" altLang="zh-TW" dirty="0" smtClean="0"/>
              <a:t>(</a:t>
            </a:r>
            <a:r>
              <a:rPr lang="zh-TW" altLang="en-US" dirty="0" smtClean="0"/>
              <a:t>死的</a:t>
            </a:r>
            <a:r>
              <a:rPr lang="en-US" altLang="zh-TW" dirty="0" smtClean="0"/>
              <a:t>VS</a:t>
            </a:r>
            <a:r>
              <a:rPr lang="zh-TW" altLang="en-US" dirty="0" smtClean="0"/>
              <a:t>活的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3719744" y="6329779"/>
            <a:ext cx="422526" cy="399497"/>
          </a:xfrm>
          <a:prstGeom prst="ellipse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7568205" y="6329779"/>
            <a:ext cx="422526" cy="399497"/>
          </a:xfrm>
          <a:prstGeom prst="ellipse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11360119" y="6285328"/>
            <a:ext cx="422526" cy="399497"/>
          </a:xfrm>
          <a:prstGeom prst="ellipse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375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596926" y="603682"/>
          <a:ext cx="11071199" cy="5405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2924"/>
                <a:gridCol w="1266825"/>
                <a:gridCol w="1257300"/>
                <a:gridCol w="2324100"/>
                <a:gridCol w="2089126"/>
                <a:gridCol w="2120924"/>
              </a:tblGrid>
              <a:tr h="5844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死的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n(PID)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剪卡人數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總刷卡金額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平均每人刷卡金額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平均每筆刷卡金額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2087-02-25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2712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40053740628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14769078.4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785860.6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2087-03-26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2662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39947041924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15006401.9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786173.4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2087-04-26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2537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38760002251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15277888.2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787676.8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2087-05-26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2379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36709553637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15430665.7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786964.9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2087-06-26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2195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34540828020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15736140.3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786233.9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2087-07-26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2020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32330837260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16005365.0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788307.1</a:t>
                      </a:r>
                      <a:endParaRPr lang="zh-TW" altLang="en-US" dirty="0"/>
                    </a:p>
                  </a:txBody>
                  <a:tcPr marL="7620" marR="7620" marT="762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2087-08-26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1790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29605658764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16539474.2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788895.2</a:t>
                      </a:r>
                      <a:endParaRPr lang="zh-TW" altLang="en-US" dirty="0"/>
                    </a:p>
                  </a:txBody>
                  <a:tcPr marL="7620" marR="7620" marT="762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2087-09-26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1516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25961394904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17124930.7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791216.5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2087-10-26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1298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21883880807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16859692.5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782265.6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2087-11-26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1014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17722728077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17478035.6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786523.2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2087-12-26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621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9642376508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15527176.3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801194.6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2088-01-26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307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4385136440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14283832.1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792255.9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2088-02-26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38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435003" y="603682"/>
          <a:ext cx="9467576" cy="546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322"/>
                <a:gridCol w="1164388"/>
                <a:gridCol w="1140662"/>
                <a:gridCol w="1965620"/>
                <a:gridCol w="1706292"/>
                <a:gridCol w="1706292"/>
              </a:tblGrid>
              <a:tr h="5844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活的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n(PID)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剪卡人數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總刷卡金額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平均每人刷卡金額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平均每筆刷卡金額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2087-02-25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216511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4253785097334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19646969.9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797865.6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2087-03-26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216434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4253190994840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19651214.7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797865.3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2087-04-26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216378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4251987464494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19650738.4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797884.7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2087-05-26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216351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4251897105622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19652773.1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797879.4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2087-06-26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216310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4251815173197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19656119.3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797898.3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2087-07-26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216291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4250912561688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19653672.9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797888.7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2087-08-26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216279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4250756232097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19654040.5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797896.8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2087-09-26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216157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4249824223413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19660821.6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797899.7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2087-10-26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216043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4248213901439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19663742.4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797928.9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2087-11-26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216387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4251950005025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19649747.9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797858.7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2087-12-26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216432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4252408903937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19647782.7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797884.9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2088-01-26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216453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4252345745720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19645584.7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797866.9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2088-02-26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216511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4253785097334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19646969.9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/>
                        <a:t>797865.6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21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973BF"/>
      </a:accent1>
      <a:accent2>
        <a:srgbClr val="2EA2CF"/>
      </a:accent2>
      <a:accent3>
        <a:srgbClr val="30CED4"/>
      </a:accent3>
      <a:accent4>
        <a:srgbClr val="41CAA0"/>
      </a:accent4>
      <a:accent5>
        <a:srgbClr val="9BCD72"/>
      </a:accent5>
      <a:accent6>
        <a:srgbClr val="515151"/>
      </a:accent6>
      <a:hlink>
        <a:srgbClr val="0563C1"/>
      </a:hlink>
      <a:folHlink>
        <a:srgbClr val="954F72"/>
      </a:folHlink>
    </a:clrScheme>
    <a:fontScheme name="Temp">
      <a:majorFont>
        <a:latin typeface="Century Gothic" panose="020F0302020204030204"/>
        <a:ea typeface="微软雅黑"/>
        <a:cs typeface=""/>
      </a:majorFont>
      <a:minorFont>
        <a:latin typeface="Century Gothic" panose="020F0302020204030204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17990</TotalTime>
  <Words>2955</Words>
  <Application>Microsoft Office PowerPoint</Application>
  <PresentationFormat>寬螢幕</PresentationFormat>
  <Paragraphs>1112</Paragraphs>
  <Slides>97</Slides>
  <Notes>9</Notes>
  <HiddenSlides>30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97</vt:i4>
      </vt:variant>
    </vt:vector>
  </HeadingPairs>
  <TitlesOfParts>
    <vt:vector size="112" baseType="lpstr">
      <vt:lpstr>Arial Unicode MS</vt:lpstr>
      <vt:lpstr>Microsoft YaHei</vt:lpstr>
      <vt:lpstr>Microsoft YaHei</vt:lpstr>
      <vt:lpstr>宋体</vt:lpstr>
      <vt:lpstr>微軟正黑體</vt:lpstr>
      <vt:lpstr>新細明體</vt:lpstr>
      <vt:lpstr>Arial</vt:lpstr>
      <vt:lpstr>Calibri</vt:lpstr>
      <vt:lpstr>Century Gothic</vt:lpstr>
      <vt:lpstr>Helvetica</vt:lpstr>
      <vt:lpstr>Lucida Console</vt:lpstr>
      <vt:lpstr>Segoe UI Light</vt:lpstr>
      <vt:lpstr>Wingdings</vt:lpstr>
      <vt:lpstr>Office 主题</vt:lpstr>
      <vt:lpstr>OfficePLUS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BIG DATA</cp:lastModifiedBy>
  <cp:revision>355</cp:revision>
  <dcterms:created xsi:type="dcterms:W3CDTF">2015-08-18T02:51:41Z</dcterms:created>
  <dcterms:modified xsi:type="dcterms:W3CDTF">2017-05-21T02:32:11Z</dcterms:modified>
  <cp:category/>
</cp:coreProperties>
</file>